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45"/>
  </p:notesMasterIdLst>
  <p:sldIdLst>
    <p:sldId id="256" r:id="rId2"/>
    <p:sldId id="257" r:id="rId3"/>
    <p:sldId id="275" r:id="rId4"/>
    <p:sldId id="276" r:id="rId5"/>
    <p:sldId id="277" r:id="rId6"/>
    <p:sldId id="285" r:id="rId7"/>
    <p:sldId id="286" r:id="rId8"/>
    <p:sldId id="278" r:id="rId9"/>
    <p:sldId id="279" r:id="rId10"/>
    <p:sldId id="280" r:id="rId11"/>
    <p:sldId id="281" r:id="rId12"/>
    <p:sldId id="283" r:id="rId13"/>
    <p:sldId id="258" r:id="rId14"/>
    <p:sldId id="259" r:id="rId15"/>
    <p:sldId id="260" r:id="rId16"/>
    <p:sldId id="261" r:id="rId17"/>
    <p:sldId id="262" r:id="rId18"/>
    <p:sldId id="266" r:id="rId19"/>
    <p:sldId id="263" r:id="rId20"/>
    <p:sldId id="265" r:id="rId21"/>
    <p:sldId id="264" r:id="rId22"/>
    <p:sldId id="291" r:id="rId23"/>
    <p:sldId id="292" r:id="rId24"/>
    <p:sldId id="290" r:id="rId25"/>
    <p:sldId id="293" r:id="rId26"/>
    <p:sldId id="284" r:id="rId27"/>
    <p:sldId id="294" r:id="rId28"/>
    <p:sldId id="267" r:id="rId29"/>
    <p:sldId id="268" r:id="rId30"/>
    <p:sldId id="287" r:id="rId31"/>
    <p:sldId id="288" r:id="rId32"/>
    <p:sldId id="269" r:id="rId33"/>
    <p:sldId id="270" r:id="rId34"/>
    <p:sldId id="296" r:id="rId35"/>
    <p:sldId id="300" r:id="rId36"/>
    <p:sldId id="301" r:id="rId37"/>
    <p:sldId id="302" r:id="rId38"/>
    <p:sldId id="295" r:id="rId39"/>
    <p:sldId id="303" r:id="rId40"/>
    <p:sldId id="298" r:id="rId41"/>
    <p:sldId id="299" r:id="rId42"/>
    <p:sldId id="297" r:id="rId43"/>
    <p:sldId id="304"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0"/>
      </p:cViewPr>
      <p:guideLst>
        <p:guide orient="horz" pos="2160"/>
        <p:guide pos="2880"/>
      </p:guideLst>
    </p:cSldViewPr>
  </p:slideViewPr>
  <p:notesTextViewPr>
    <p:cViewPr>
      <p:scale>
        <a:sx n="1" d="1"/>
        <a:sy n="1" d="1"/>
      </p:scale>
      <p:origin x="0" y="0"/>
    </p:cViewPr>
  </p:notesTextViewPr>
  <p:sorterViewPr>
    <p:cViewPr>
      <p:scale>
        <a:sx n="37" d="100"/>
        <a:sy n="37"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AC3F1A-3828-4A66-BAB5-7584AB2C527F}" type="datetimeFigureOut">
              <a:rPr lang="en-NZ" smtClean="0"/>
              <a:t>8/04/2011</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E1DED2-2AF1-4C43-9DED-CC4DD50619F0}" type="slidenum">
              <a:rPr lang="en-NZ" smtClean="0"/>
              <a:t>‹#›</a:t>
            </a:fld>
            <a:endParaRPr lang="en-NZ"/>
          </a:p>
        </p:txBody>
      </p:sp>
    </p:spTree>
    <p:extLst>
      <p:ext uri="{BB962C8B-B14F-4D97-AF65-F5344CB8AC3E}">
        <p14:creationId xmlns:p14="http://schemas.microsoft.com/office/powerpoint/2010/main" val="2576609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Students</a:t>
            </a:r>
            <a:r>
              <a:rPr lang="en-NZ" baseline="0" dirty="0" smtClean="0"/>
              <a:t> to copy – highlight what an adult audience is.</a:t>
            </a:r>
            <a:endParaRPr lang="en-NZ" dirty="0"/>
          </a:p>
        </p:txBody>
      </p:sp>
      <p:sp>
        <p:nvSpPr>
          <p:cNvPr id="4" name="Slide Number Placeholder 3"/>
          <p:cNvSpPr>
            <a:spLocks noGrp="1"/>
          </p:cNvSpPr>
          <p:nvPr>
            <p:ph type="sldNum" sz="quarter" idx="10"/>
          </p:nvPr>
        </p:nvSpPr>
        <p:spPr/>
        <p:txBody>
          <a:bodyPr/>
          <a:lstStyle/>
          <a:p>
            <a:fld id="{11E1DED2-2AF1-4C43-9DED-CC4DD50619F0}" type="slidenum">
              <a:rPr lang="en-NZ" smtClean="0"/>
              <a:t>3</a:t>
            </a:fld>
            <a:endParaRPr lang="en-NZ"/>
          </a:p>
        </p:txBody>
      </p:sp>
    </p:spTree>
    <p:extLst>
      <p:ext uri="{BB962C8B-B14F-4D97-AF65-F5344CB8AC3E}">
        <p14:creationId xmlns:p14="http://schemas.microsoft.com/office/powerpoint/2010/main" val="814207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11E1DED2-2AF1-4C43-9DED-CC4DD50619F0}" type="slidenum">
              <a:rPr lang="en-NZ" smtClean="0"/>
              <a:t>17</a:t>
            </a:fld>
            <a:endParaRPr lang="en-NZ"/>
          </a:p>
        </p:txBody>
      </p:sp>
    </p:spTree>
    <p:extLst>
      <p:ext uri="{BB962C8B-B14F-4D97-AF65-F5344CB8AC3E}">
        <p14:creationId xmlns:p14="http://schemas.microsoft.com/office/powerpoint/2010/main" val="861391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0A9A831-5CCC-4B93-BAAC-478E45EA5039}" type="datetimeFigureOut">
              <a:rPr lang="en-NZ" smtClean="0"/>
              <a:t>8/04/2011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125D29E-2F82-4096-B8CD-008CDB11A002}" type="slidenum">
              <a:rPr lang="en-NZ" smtClean="0"/>
              <a:t>‹#›</a:t>
            </a:fld>
            <a:endParaRPr lang="en-NZ"/>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A9A831-5CCC-4B93-BAAC-478E45EA5039}" type="datetimeFigureOut">
              <a:rPr lang="en-NZ" smtClean="0"/>
              <a:t>8/04/2011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125D29E-2F82-4096-B8CD-008CDB11A002}"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A9A831-5CCC-4B93-BAAC-478E45EA5039}" type="datetimeFigureOut">
              <a:rPr lang="en-NZ" smtClean="0"/>
              <a:t>8/04/2011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125D29E-2F82-4096-B8CD-008CDB11A002}"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A9A831-5CCC-4B93-BAAC-478E45EA5039}" type="datetimeFigureOut">
              <a:rPr lang="en-NZ" smtClean="0"/>
              <a:t>8/04/2011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125D29E-2F82-4096-B8CD-008CDB11A002}"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A9A831-5CCC-4B93-BAAC-478E45EA5039}" type="datetimeFigureOut">
              <a:rPr lang="en-NZ" smtClean="0"/>
              <a:t>8/04/2011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125D29E-2F82-4096-B8CD-008CDB11A002}" type="slidenum">
              <a:rPr lang="en-NZ" smtClean="0"/>
              <a:t>‹#›</a:t>
            </a:fld>
            <a:endParaRPr lang="en-NZ"/>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A9A831-5CCC-4B93-BAAC-478E45EA5039}" type="datetimeFigureOut">
              <a:rPr lang="en-NZ" smtClean="0"/>
              <a:t>8/04/2011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125D29E-2F82-4096-B8CD-008CDB11A002}"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A9A831-5CCC-4B93-BAAC-478E45EA5039}" type="datetimeFigureOut">
              <a:rPr lang="en-NZ" smtClean="0"/>
              <a:t>8/04/2011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125D29E-2F82-4096-B8CD-008CDB11A002}" type="slidenum">
              <a:rPr lang="en-NZ" smtClean="0"/>
              <a:t>‹#›</a:t>
            </a:fld>
            <a:endParaRPr lang="en-NZ"/>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A9A831-5CCC-4B93-BAAC-478E45EA5039}" type="datetimeFigureOut">
              <a:rPr lang="en-NZ" smtClean="0"/>
              <a:t>8/04/2011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125D29E-2F82-4096-B8CD-008CDB11A002}"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A9A831-5CCC-4B93-BAAC-478E45EA5039}" type="datetimeFigureOut">
              <a:rPr lang="en-NZ" smtClean="0"/>
              <a:t>8/04/2011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125D29E-2F82-4096-B8CD-008CDB11A002}"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A9A831-5CCC-4B93-BAAC-478E45EA5039}" type="datetimeFigureOut">
              <a:rPr lang="en-NZ" smtClean="0"/>
              <a:t>8/04/2011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125D29E-2F82-4096-B8CD-008CDB11A002}" type="slidenum">
              <a:rPr lang="en-NZ" smtClean="0"/>
              <a:t>‹#›</a:t>
            </a:fld>
            <a:endParaRPr lang="en-NZ"/>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A9A831-5CCC-4B93-BAAC-478E45EA5039}" type="datetimeFigureOut">
              <a:rPr lang="en-NZ" smtClean="0"/>
              <a:t>8/04/2011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125D29E-2F82-4096-B8CD-008CDB11A002}"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0A9A831-5CCC-4B93-BAAC-478E45EA5039}" type="datetimeFigureOut">
              <a:rPr lang="en-NZ" smtClean="0"/>
              <a:t>8/04/2011</a:t>
            </a:fld>
            <a:endParaRPr lang="en-NZ"/>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NZ"/>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125D29E-2F82-4096-B8CD-008CDB11A002}"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PJA27h6ETc&amp;feature=related" TargetMode="External"/><Relationship Id="rId2" Type="http://schemas.openxmlformats.org/officeDocument/2006/relationships/hyperlink" Target="http://www.youtube.com/watch?v=QAnAoM96wxE"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reality-tv-online.com/articles/history-reality-tv.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reality-tv-online.com/blog/category/survivor/"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reality-tv.lovetoknow.com/The_Amazing_Race_Television_Show"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20688"/>
            <a:ext cx="7848600" cy="2678137"/>
          </a:xfrm>
        </p:spPr>
        <p:txBody>
          <a:bodyPr/>
          <a:lstStyle/>
          <a:p>
            <a:pPr algn="ctr"/>
            <a:r>
              <a:rPr lang="en-NZ" b="1" dirty="0" smtClean="0"/>
              <a:t>Reality Television</a:t>
            </a:r>
            <a:br>
              <a:rPr lang="en-NZ" b="1" dirty="0" smtClean="0"/>
            </a:br>
            <a:r>
              <a:rPr lang="en-NZ" b="1" dirty="0" smtClean="0"/>
              <a:t>Good or bad?</a:t>
            </a:r>
            <a:endParaRPr lang="en-NZ" b="1" dirty="0"/>
          </a:p>
        </p:txBody>
      </p:sp>
      <p:pic>
        <p:nvPicPr>
          <p:cNvPr id="2050" name="Picture 2" descr="http://t2.gstatic.com/images?q=tbn:ANd9GcQgLRSWLbca0Ex--ZTcgBybf0Ktf5MwOH_SID7O4hc-NJoZQB9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506525"/>
            <a:ext cx="3191679" cy="316590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2.gstatic.com/images?q=tbn:ANd9GcQroqsbKomLHKIXI4MdTh-JzLt_PBKNtHJXnpkpLsIBdmx6sOr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0882" y="3497722"/>
            <a:ext cx="2160240" cy="3147448"/>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data:image/jpg;base64,/9j/4AAQSkZJRgABAQAAAQABAAD/2wCEAAkGBhQSERUUExQWFRUWGSAaGRgYGRwbHRscIRsYHh8fHh0gHCYgIBsjGx8YIC8gIygqLS4tGyAxNTAqNSYrLCoBCQoKDgwOGg8PGiwlHyQsLiwvMC0qLyosKiwqLCk0KiwpNCkqLywsLywsLCwqKi8sLCwvLCwsLCwvLCwsLCwsLP/AABEIAMIBAwMBIgACEQEDEQH/xAAcAAACAwEBAQEAAAAAAAAAAAAFBgMEBwACAQj/xABJEAACAgAFAgQEBAMEBwcCBwEBAgMRAAQSITEFQQYTIlEyYXGBBxSRoSNCUjNysdEkQ2KSweHwFXOCorLC8RdTRFRjZIOz0hb/xAAcAQACAwEBAQEAAAAAAAAAAAADBAECBQAGBwj/xAA6EQABAwIDBAcGBQQDAQAAAAABAAIDESEEEjETQVFhBSJxgZGh8BQyscHR4RUzQlLxI2KCskNykiT/2gAMAwEAAhEDEQA/AEea1ykikkFcsqG7G5zoehfPpIO2CXQMvKY4EiUMWG5bgfP/AJfLBZ+hrmoo9QdgzqSqDldRFhuOR+xwuZ3pGejYKsUyxj4FvYgcbXvwTRwiY3ytobb0y1zYyaI/Nlpoc+INXmAqxoKRwG3AYbDUpFjBjOdIV0DTHQqqzFqJoLpDEVyQTYHfSfbCr13NZ455sxlofLAGkAAFSvNG+xJvtze2HXIMHRD5XmNIBqG9WVAG96eGYC7IokXxi8MLo6k8B802yU0dlS51vJD0nLwuykFJP6QVAJ1N8RBaiCwAIHyoCcl4VZAJGCsvbg1erTqU9zTcjYr7jDWpdWJmkaSQ1oUEHQwC+tQSfSt16ghLodqY0MnyGakYNcaAElUXUFW++kKRqI5JJPYGgBidm46IcYkLaAd6FtkGLO7OZKIotZJK0KHyqh9hh28M5seSysa8q7PsCWP7Uw+3zwAHQMwVVQYwFr+revf098MPRfDsipMZV9LgXpBHFn+bnnt7YvGxzDUprOW2IQHqvV1lz+T/AIUhWOQ6hLEyob+EgNV8Dn68bYJ9Y6v+SMmZhUSDMFFaPWNQl9Z1ABSCWTSGUUR6b74L+JwZo1jZnjOu0bbbTZ13/SDptttj74yjoeZEc0UTAMEnb1oWIa6oigDWoWK3o/TFK1uUq+5vvWoeGepTzifXGsUqVaa2J9QsEqy7bAjc3Y4rkskYCkMfelU1/wAyebY+/bGT+JfEci54HJyuHHpYqG9dtYBVidXNVx7YO9M8VTx5ryeoxhpHUGKRUQMCf5SV9JW69yCP0GW1uua4N6m5NHUUmdZQLVAAFcGiRtYU/YjVsTijW2J4eqB5Gj1+pSbXWSRRJFg8A/uK7YizCFaDCtQsdx+vvguGeASDqU7C/cUH6/Fqy8ourRhftscZ23hoENXwqd5OQNu9e+9Dv+uNLz+W8xGj/rGn9dseYvw0dAyklweR6AffsAf3wLHYjYkX8lZzGvd1gO8pBXrmVyuUaNMtHLmZeZZUDCJBsAoPMh3YngWBvWyokTHcAn6C8a31fw3BCijRqcEDeroDfcki+B2xc6V4iyYyo/gusoJNMzhSBfpZlYAEAEihv6Re5xbDTPxEeaIb6XNPkUhPAyJw2jje9hu8QkbwT4RkzjsrsIVC6g8ikKfvg11Pwvk8u4WbPxKSCRUMzXvXZD3vFnMdbU5ry0P8OtipkF2NiCzkg2ao+x71ivl/BhzUckskvnMqE8nUqo0vpACn1EqO3D4qyKaWS9KcBqpfsWso0mvMAD4leMp4Wy+Yby8tnYpZCC2kRSr6RuSWZAAAPnillfCkkchbTDMtEDzFbS19wAQbAut9r98OngHwpBlsyZ520pNB6V0soBL7g0Kr0cHa7w3eIMjBQlBVkWybYUeABY4FkC+wx0ZLMayImoOo31oSgT9XDPO/cd2qySLwY7lpDFlo47O7mZVG/A0ut+1KPsMFYkykSqr5hmKgA6ENbCttTA/tg3NAs1q7wyuwVrLUkall0hVsMV06m1Ai7Arfem2XigBZszGyivRCiLZttjQLGwAOQd74F49TGxsZJZZeakeZQA+6po+Tbid1PbUm37Ni1H4dZgXSRHjUWWVuPqDuP0xXzedyYbhpGs8xUbs6K3UED03Y3H1OK+Y8VItflofKYNeuxZ5sEAAdwK4ocHB9q5B2IOjUxeHMuVDmjRIonvV4M4qZXq3mxidiqoUBrZQpFhvoOD98LvUvHgFeUFCMaE0obSdwCURfW4BIvj5A1j5h03BJiOkpcg/b/qF7zomRkGBjDjx/2KbcdjN+pdS6i0ZkVpkRbLP5SxqF7EKRr+d+x+WPXTcr1SmZ5JZBXpMU0Lb2ObJBGm9sIfhtG5nSMHenfbgTQMd4LRsdhDPizM5c1LZ3NLPF5bMBrPpkT0XpC7UbLUOLwz9I8RxzsY6Mcy/FE9ahXNEbMB7j71habBSxDNqOI9eeiNHio5DTQ80Vx2PuOwkmkFz3UHHlInpQMNXlxigutxRNGxdn5mh8sUlzEg8vUzs4JViRuAqMNRHtuSbFAk8YH+OsxNkGSmV45bI2Ipgzek+o9mv6Ee2AmX/EOU5iPzNCKT6mCk0H2LVq3rnH0dhcWhzTb1yXkyY60Iv65pyyCgWeV1oY2eM6rK6WKjY2F7jsSdrBxayq1GFBNFAuxoldIH7jCR1bxVPl2CFoyYm2C2FGnUF7m/TzfuPrjRE6c6QCWQEgKmrTVAsgYcm63HY898HhJuXFMxSRMrW3rvV3pmVjCx2q20q3uL0akQirui0gN/Ku+PJOiB2YKpjSMsWS6PlZYsDuNL6nbY86iP5awsr4hIk9ASzsA267XVjkgEk8jjtgV4myMUDrGjs7E6malVOTsi1dg8m/avfBc4FS5KvmLn0Yde5aJlM6pnkVQtiWWNNhQIkyyIfp/ENn5t8qmj8TkqGbQQGYWdtwzVuDVED27H75h0rrbRuYxASU9QKqCKBuyTWx3v8AX54Mfm/5HGlGAI0G6UXVcA1ZUjbcEe+FzKXBZuLke1+Wui8+Ks3HNIIFQRq1NJ69m3JCk/03pNDa/tihlehCb8yIY/LMUay6f/1VNgCtraLzLr5e2K3iTLy5bMrKkkcsmn+yX1FQF342saTY7XXscEfw5M4LuAzeddmqRd99ydI9tgTtVbYWmzarQgeDGK67yhR8PmaXK5rLqZdZJlVtICsuxDFjRsh2JO1Vt72fGWXlEkBVQgY0klxgknTR1JYANUDfAONIyHSo4l9KrtfI2FjehiDq6xygRyRCSO19JX5PwO3A498THV7g3uVZMQ1jSR2pP60/kPG/mCTMsoUwxKSXYgrdkWOdwa4vtiimczMLCPNRNArsdBJ1KDzXy/U4DZ/rr5XNrt5ZhcjcXSmwNu9IbxoWZzKSxGVj5pGhgSbQ0VKlU7BthtzZxeSLZ2KNBJtBmCDZyf8AhM3BAJ+hH/MY8DOu8Ly6g2new5YsTsLHtf8AxxRyAcwCJwh1MRqBJJVttJsdjx9Th36F4KjfLTIiANpA1GjZD6twe1+44whj5mZ2Ndc376XTscu0YXG1LeKzRvFU6iJgVttQpkQgsCV2FXd+/t8rNXqHWJGCmQRKxF6vKRGDA7FSqgjtv++HleleWh/Mw5fUHosGQMBaAEHsbJJJoUjbXhf8QPHqURCMWgZqXzRq1MNNoQuoAA1vzzh/o7pjCxtMYiBvxt4Ab0lisJLI+pkJpyr51QCDxcHkJlQvKKCOlL/MfiRVpqsnbc0B9DXhfxK+UzOZbzltk164wjBj6iB6kOk7kVQ4r2wU8EdM/MZ+BGghMYuRyMuUrQuyksxBtq2r3w9+IensuajEeSgGXRWeSQRQuTtsNJ00NmN2T7C8EzbcOcw5a8NyCY9k8VJNtDb5lIHhfr2a6lnHklbX5aAC1QDkkDZaqg31v7YM9TyyxN6/SswKNRtRwQRsDsQNt8Wcn1FMqGk/LIVkO7BQtfIGqr/LEHUfEeWm0/wzamypWu36EYyejpNv0ix4Bpf4FaPSbXw4J7DcAD4i3ySJ1Xp0kLlXv5G7BHaj7Vhm6TlYzCkUpUBWDuiunYSMCxJq240jetAsWcV+pZ+XON5KmOKNeBpBrv7bfPAGFoVuOSN2kBpTHXqP0rY/THsziWB5YdQvKbCR8bXgWPimWXKxiR8y0q+cLlFspQkhdJFb0jNtyW0XQGFXI5B5nCRqWYmtt8STTxJ6Tl5RKTSq5oX2/lvH09SzOX9DL5IccAaSR9bJI2Iq+2IOKiBArqrtw8oBNNEx+KcjFHlosq0rCgS+lSylrB5U8ixXY7/IjzlOjyw6Zhl5pppVDCUhbUaDwNQpQuggiidzYFYFdRzavEjyM6qtgkAEWa/mLCtgaFEk/TBLpX4iTSIiK0BWIadPlNuK0/8A3AaI39IWzzvjzvScQM7xU0tXhcDl2b+C2ej3ZsOwjW/kSnXoygQ6cxlpmDHyyCmrcsU0sLrc+nVdX3wM6b4cy+VzTzZWHMASFQ0LRkKBpckLbdwC4sEjTsaOkipvGOadGRmjpm8yxGbDeYJbH8Xs2w52H3x5m8X5p5fNLRKxlSQBYzQKLoA/tPhKsxI71zvjMbDEwFrTY6jinHRyONTWqP8AW28yNvLy8roSqlXj2ttNKbO96lF9tQsg4QeodDGVzC6xPBpGuJD6tFk6tFMVO9kHVV7NdbsEfjHNKr20RuTWSYjY9QkKj+LsmtRyO5o1gD1fxN+fk1SSKXRdAMcdlvUTuplsgMwUaLvHQ4eOIHITTfv+Su4uJGdPPQ+pfmMvHLWksNwexBIP7g47HnoHTzDlo433cC2/vElj9gSRjseTmDNo7JpU07Ny22Z8orrRZBm/E+ZdGjeYOpbURpQjVvuPRsdzxgZPA5IJF6hsRvY+VYN5vwzoXzFZhagrpANMRZDHVaqAR6t+9gYfPBWSy6Rehy1AknUrkNXsCQl9wDwt71j64I8OMxs1oOu7Wnevn2KxMkTRlBc47u6vcsomkdgpY3XHGDo8dZ5ldTmaVgA1hNwoAH8nYADbHzqeQhmz3lxNIPMcqAUUASEgAA690LX6tqFbHFjN+AJI9JJYqfLBIUWCxpqDFTSjuasnsN8c44cSbNjanhv7dEba9QPeaVprz3KTwKrSzkNJY0k0CNVgjm143vY+2HHq0MBBSVmJbgDdgbBtaF3x/wBHAzwv4TXLo+aWQuSXSNCFUsgNFmpm0trUihYqjZxdi8QJIAvknSHCBS7fzFRZCkEmzZ1FtyfsVjsNss7mg3I7wafFZU0E82KIa8gAA2NOJqoopsvGVBM6sPhZlKn9dIvfBD/seOYECSQI5FhWFe2wKnT9q/TFDqfWMxH/AGSQiqLaV/s1ZyF1Ux2003w7WO9Y99OmzP58LM+s6RZApdJ3UgAChvttgzI8MX5MgqgYqDEGIziR1uJr8k3ZD8O8nkkkcamc2NbkXR22AUAHvsMRxeJMuswy/qDUNzstUdia5wR695siFlCkKDYqjyfUpsKOfV8hY3wD8mRALZdZFhWCH7sRuTYPNXXfevH7R7fzKHhe/kCvYYbDxSjMT9kD8VdAlE+azSSB8siFtpDYuMKDVab1UwAO4F98Aum+bm8rIsOjVCFMkhdg1W2mvck2D9vs+Zv+Jk81AXBLxqLBsKNr7ck964HG2AHpgyYjiMcfrIYUTrYAgEkmyTa19DjRbj3ZWi1qU13Dfop9iDXPy6aeNOSCZloPPAeGQmx6Vk59NjtR33Py27EmB5orjWO9RKHTrYrQXU2oVpBa1AH96+12+k5cyTSMXi1qqkWWproEekgihdnscBYdss8CqWaWTcqeVB22JvsORwScNRY2V9RTT7oT8GxoBB1RPqCOirKqaFhYu5UtRGsFRQFChQPuTi8Px5lDWIAFJ3UMosd99HNXv9MXY+uAtp0MtVHImldxtsQbBFAcb4qdQ8Pwv5kxCoBbbRAxqqgfE1+lifhWjf3wiWsx7wJwOqKg33kcCulBwseeO9TSluBvdKnWPHfn/wCqCHvpagdqsgKLOI8r4lugdIH90/54bsnk8nI+lIizmguyllVo3BZ10lNSyKrKtgEON2F4+db6UrHzfJSIut6QFoNZBFFV0U4Yeon+UewwyzouP3G2HriVT8bmYKuvy/gK/wDh747y2XmlMpdiYwEWKJmI3Jb9gn6nDR1T8QsoySiNp/NlFHVFIdI501VKKvYDe97xnXR+m6HVmVo77snP93bcXQw0ZaZ1gCaFsm71Vd2TYrY4Uni9nOxGlPjVEgxLsU8yH1SiCSeKn0uYRKSD6k0My/4cfI/8sVo81JMpK5KWNhyVVtJ9wFqgRztWLuR6a7Z562Vo/UbAG1Gib3Hp5+mGTpMLxERn0IWV9Roqq03tsbNH/dwnAGYWQSRC458uWqLi5JJ2mJ+h18Uh5HNASASbagGs9t9wftR398FPC6RtnRqsEKShGwsAgn6naj8j74F9dicTjyQWrUOORqNWPmMfeh9cWDNGWeO1YFdIYExi+wuiO1HD5JkJfvKFFSMBu4I5+I+dp4LILK5Ok18IA399yaxF4sz+XzWUiaCNTIzaRQOpKslTd/Li+ecAfGHUocy6tAj7A2W/YDnYYZvw46nAIzHIAsyklGagGB9idg/v+3fEOaWsDqaI2cOkc2ouvHgfKrLFPFKupbVWVh/e5HY4E9Z/Ct1bXk5PmEY0w/uv3+9fU40ceW7tNHX8QAGvdb/4Gvtj3jy+O6Rmjxr3xnWlQbj3QtPDYKM4drHDStCO0rLWyWbjQK6z3VsTCJAX1b6WQ2Bp3s+2PiS5h2un7ClyshJUsQ2x2tVCtV0brGp468A/FjvYK+uRRvYyNHn13rJz4Pz+aKgho49IB80hd6Gr0ruRd1Y9sOfhfwJDk/XfmTf1kfD/AHR2+vP0wy47AMR0nPM3JYN4D5q8WDjY7MbniV9x2PmOxmJ1ZrJno41Jc0CO3Jws9FSpdSllS+L5HzrkYqyRTEkur7ckqRX7Yt5FiBtvj9Ce04eeVr3iw9BfMGQGBpFakpn8ZZpZ8tEq1qRgR9KIP/A/bAzp3iaaABdZdfZv+rv54G9SzLadr/TAxdZF0xHvRrFHYnCxPJa0kniqw4Nph2bhVtSbp36X1IGWWWJQCIHYiz8Wx44rCx0zrzhpdXraQbMSbRxxIK7gatuNweVFWvCbnXOP/wBvJ/gMAEU+ogE7dgdv+heMTpGVshBbYcOaYwcQjkf3DuvZO3VZ3kSL8u5LOrRWxp5LtmLAEgWdIq+WHbiXw94gzcU0S5mIhGdIy7RlSAAFG9AEChyPvhYyKOZVqXyzudeqtNC7vths/D/rTzTFZZS/oHxAb+rcFu4ArY+/yxn4bO2QCM+PNNY/ZOw7jMCRyHDTwT34u8UeVLJYcaSYwnY+lm1MK41DYWNrO9Vgj4YhikysUwCSl13OnVpN/Aa40naq5v5YQvFPXc4r5hbWSBnILRaqAB0aWNC+9g2pJNbHeXwl16aBA0IDANZVqVSCBY2O3F38z8hhAwBrc2anatEF8jaNt30WgdZy6JlZ32T0dl0hbIA7f9b4RtH8Ir8RJ1BhpSM0zBwAzXJtqIYUAVPc7xdW8XZjMh1DlBJCyNG1FddqYyp0KEa7u7vg3sBwz81hm1edb2xYM6kKrMIlCgKgRrsWSGN/BiGMy1MmvyVGOeBlad/HfzS/ksjLFmUIaFWlDtok1howOxStRJ/lq9W9Xziv0Vwf4hHqDAIvAY7n/Lf5YHSvIwoOunUaK0l1dFqA300BfA2GJ+iFrBPqVdybsqK3P0w5GXMa7Lao+q4yAkZtyKZqWddLsWO52D3XJq++JesdMkdMvNICIzutqGVyjmwdx/SdiOLwG6v4mBOhVPpbm+dsSZjx28mWgyxT+HBqIo7szFjZ+gYisJxbWIEgX08000wSyNEx6ta9lt1E5y9YLllWNowhBMjVa+X5rI+lQCX8tiukGqCUax9zvUoWiQSu7abtWZiWUqKYKzUXFwuAQp9LDU29LuS6hLLGgMyxRimUNKqnb4TS+okDYHkAAcADE0mTSyzTlyx3ZYpZLJ92Kiz98HOInaKBvwTDcBgHuqZKD/L6DXyRjL+LWLivQRvrOxumA9GoqNm08mwqWfSMSdR8QCeRnCm9u9i9IB3O/IO/fACIxRufNWQppO7IVAPY7MTiOTquRU6kmkB4IYMQR8vRsB9cAcXSdZ463khTxQQSgYZ3Upv1r39yK5PrCRy3MpZdJND3PG1H2++JOp+I2nfVJDJHE12qm9tjdXdtwaFcmuMesj0CfMwDN5ZdUKMWEupVI0WSaYg+k/L3xZ6l0vqOXh/MzlkgUKS4bUyq2kD0hv7vbavljmwClVnTSuLzTT1zWY+L2U5klL0lVIvmq77DATDd1TwpmMxEc9EmrLl9GskAlu5IO+7XvVXhck6VIrhCvqbj/wCcMNIApVEEEr25w0kVpWlq8FVvHXg70vwPm8zIIoYvMc70CNh7sSaC/M4Yuofgb1OKMyeUklCyscgZvsNrPyFnFwQRUKkkT4nZXgg8CovC2dmEIAkaONd7sgUR7+1g/rglN4odVtWYjjW7kDi9lvUbHHA3GKWYzFdPyS6bkp6XVx6l0HSDzeo0ffEadH0rrkXzZDZ0lgEHNcMCd/oPrjLfHG5xe8DX4LXjmkEYji3C5U2S65mp5NCzhfbfTf3Y3Z7DEDdezEbFZMzKCDyAGFb335sAbYoxTmJ9RT1XuFIAI39gQCDVEfsReC2R6l69UehVbdkkKKuwqgO447du3Js6Jjbhgp2D15JVr3uNCTXv+y95TxbPtbCX5KWVx8I4sg+pq25onjBXIdSbMkiKaQMFJKliCKBO4v2BFjFHqMGVlFr5cUo3Bjba/oNvvtij4bzXlSzFxbeQ0aEAcnSAQao7ftgGxie0ua2hHJOCeaEhpIcD67firMnVcxZ/jSf7xx2K8WbDgNQ3+f6/vjsRs2i2QeAWkJYyK1RPxZ4xkzxI1SJlrJrVUk7dmf2T2WiABsCeA5d32rSqAgAbAV7fbudzvjxBAfSzAu7AHc0u+31O3bbDNlujPPO8cS27M+m9hxVk9h3vGi95Nl5iNgBQTKdNbymOh3d8suyCyFrUzHfj+zB77nBTw+pHSq3BYMAB3/it/lh5yvgWWFI7CyNoVDpo1QAO71t9u32xR6b0KbKgRzIoIZmXRuu8jMNJq9tQ7AjbAZKsbUjf9UcAOsDu+izPpYVHzjmjojJPbVf8vyPY/fEn4az/AMeRT/ZsnrU8EXyf1P2Jx4jjf/TNmUv5jqKvV8YPA29Jvfavrip4RA0Zwnass/PvR/44O8AtKXZZwVjM9CbLT5yLskbFT7oQSpP22+oOBmUVvysz8FXTeh3NYcsznlzWQM5I85cu8cnuRTU301f+s+2FPJq/5KZfLenZW8yjoFEbFqqz9ecVYS4X1qFd1AbLzJYXLnky2CSN/iA2PPfDN0Q6IcxqJ0rIFPudVCuBvRvfA2Pp5kgyhXlUYjv/ADJ2+uPuUyUszSonqGrzH3oagDVX/h9MRI3O2+lb+K5po6g1p8lFnEqRSF81tR9BUVpBvjnjn/lhi6NEjxK0aujRSeYXOo0GWQndeAioLPcdh3q9NyDZp11Nst+WwRbN7Dkj73xhjk8LyZKLTcukG9nUe+3B2+WG3wSzDLD73NLj+nZyXfFHRZHAcPG+qTQEVGQEgE8kb1QUj3O9c4X81kXAMnllK+JQ66QtA17m98M+Z6a0xL+XPMtsRqkLqDXqoGIgUPbjAk9LiLX5Quv6hXtwIwPvhjCdG9IZqOIJBvYW8x8FR+WiX26LNIzMkTso3LBTQ2HJ4G+BxjIw3zqyo6hdJIGnlr3bbfi65xc6eGmlQ6AzMy630KSbNbgjc0Nz9Lu8WxEJbM5rrH66aKQOpVOHhvwmsOQVjHZMYkcmr1FA1XyAPb64G9Jy6zhTPLIGcbEMQsfsAONhh66lnJGysumFtJDISvoYNrKqAukgq6MAGW+/fGWtn9EixhJCpLAsFLUE+M1tq0Dc8cYysQ99msqtGHIAS/RFMvkpJIQTbabUkgfysR+9XhI6v4MzK+fIIm8lNTaqNabJ9u3/AAxrfTMii5cGIhiz0dYlVVJpjqGsbspu+DYrFDxX08eRIXAQSppaRj8NbHmzsFY/Q472g0AAUOia4VTX0HpnkdAy2XGzTRxofrO41foJG/TDR1lIcwsmRc+qWBjp/wBgnRY+jEfthR6h+JXTGkyiLm4/Ljcux9VALG6oPh/qZT/4cJnVPxPhHiOHMJKGyqxCBnF6dLWzHi/S5Unb+XDiz0Y8Red0rw7FlzBqJQK76l9EjSazanc3ZAK3R9sZmubBj84pwpI4Jr/oYdfxJ/E/L5xhDFIpgjbVqo27gHcbcCzXvz7Yzzp/XkYuGpFv0j3B5v59/vhKarzZui9f0QW4VgEkrRnrQWNCNCeHZbd3aV+BHjLLL+YinkSKaR1ZC5ChlAoKCdrBs131d98M/UuidWyEc8+Tzozin1+VmVLMALJ8tgwF12oA0KwseGOs9EzXT/yeZMMEqpoMulUZgCCrrKV+LYXq3u+QcXM1486b0fpz5XI5hs1KQ2j1awrMKssAECjnSvf6k4cbSll5WYuMji81NTU61Sh4dz0EmqTM+SplYP6kutRZm0KUcVZ+GwdhRwUyM+TVYrWMnVHq/hkkBYiHJ9FHVJRoX74zrLElI62IAo8b/X9D+uHzpuWlZYp2ceqFmI0kXROwIkGqSgTpAGwOFpJC0WFe9NsMbj1iRoiCdZyYdywQL5cbgeVR8xOVYaKtjsSAF2xDkuv5ZNIbgQxg0m5ljcN7dyCCfniXNdGb+I5egF1eqM87Ag2/FG972o1jv+yrhDiZPh1BSqAOdDVpYyg76QBYvcnejUCe2i4tbrWy+w9diWBVbXqBjNaGoMsjl3v3dW/avbFDxL4iizDIFZgymQEODdFiV9R33B2X+WqxPmOnRjLyh87E7bsAGXcgDtrogEFaG+10bGEPy7OzE92b5/8AX64kPc4HMKKc7GOBjqVd8zVbLsCTt9z8/vjsCjnCNhx2x2LkPJqh7ZvFP/RumiSJW1geWisRQJ0hAzEWRx8sEOj9TeKJuoRSkhWbVDpWmiD+oWTq1ULBA5Htvi34Ty6tCzElRRjB2sBo1B99wCf1+WJ//wDhKyb5aOdo1DBiOdXqFgjbYnfah8j2CHAUpqqZTUkp/wAxJNII5Mu6BCmqnDerUAVO1UK/SzscKfjvxZCkgQEtJGGBA4BOkgE8XsPerwyZDqqmJrIuIU5Gw2G59gNjt8sYPP1EyzvIbJZi3fuSf+JweUh7LaFQ2rTVOU4WSKPLoKMmkh1FAksln23D71Ro/TFjK+GBIFRUEasfJkkAGu2UVY1Ux73Q7Xzgf4lSXLQ9OJkLfwtSRVstlW0mt2DWo39iNsG/DefePp6Tyn4MzrcEjVVHdiTsdhzZqt8BygC6tnLjogkSK0IyqJrtyAy6aKtakDjcnbfYFTvjx4d6ejselysoLA3oFsorXyy1qrTe5O9cixazPibJ+hssp86IkIG0kHVdEFDXo1MwDDvtzeA3gn09flVt21zqDf8Ae7/3QR98GjjBKFJJl0Rfr3hgdPWILJ5iBGVdgragVoVZuyV4PvtWIug9LzMKzMdKmQAqC3LjVd0dqBAo4K/ij0x2iDUPLS3JvcMdIrfm9jt8/rhd8N9PMzZWMAaZGCu1KSBvuL74fb0eJY3HNQV4V3V4pYYrZvBpU9tPkp+lZQ5Z0jawwo2DamgSSN+L+WNW8V5NZVKbb9/rf/PGc9a8JR/l7dWgkaVI4vNMLeZqcKSvl7+m7PywJ614HTLFEqWWV20hVidQTdWCy0RqoD64ajw1KFklHburw76eaFJiC41LfP7Jx6Z00xQvFqVxqfeiOVX5dq5+eBA6SJ0AhAV/SPUXP8gs7gKo1fyjb7Dda6j4M05v8vG4I8lpVkHqVwqux0181ZPqDiNfCqGBpTKIxEyLKSpei4NUBvQI/cYvh8IYpHTGWpcQfdpx3A71z8WSMuXz+yteKejy5VEEpDSOrE0boaiBX+OLf4fZmJs5GshpV9YJG1qpYgj7cj2vED+Ak3jXMI85AKLoZQ2pFdFtttbAgD5msCE6PFFmxBOxkAFP5RAKvpsqCbBKtsTxYNYO+DbPc8PuR+3d4oe3IaGluh4rZOl+IY1yUpmly7hQa8mTXr1H0EirU6tt/rtWErqvjuCNtOYy3odNS6NJYeYbzI+LbzGpfcD24xSzPhfp652PJk5kNJppy0ekGRNSggLfJVSfrgV1joEGWhQyCQSvKyhLG0aHSz8XZewPcKcJjAtc4Ufr/b91f2igPV8/stGyfi8HKCYr5bvNCHDMrhlYjkhQB/D9NEAjQDvziv4l6kma6dnChKKjzISa+HSBZr77CzWFjOeC8pDAs7ido2hSXUssI3b+UKRrP1rv8jgVmfCn5WOPMPLpDIjr/AlZPWthfMrQWAJ2vtgX4cx//Jv/AG/dE9rLdG+f2RnqXjzpcssKtpMEeb3DRhqiSEhJFqNSI2kILI2pjXttikfFuUaVA+ZgbNplpFXOmA+UJmkUoAvl36I9Sh9G2rFuPw5L61Z4gwzEcEb6PS/maCGH+zpYNfsR3x5y/hxjmly7yeuRXFHLyx0EDtqAYDVdMo0/LBfY2fv8kLbu/b5qPpvjHp6icSTRPPNMxXMfl9CxsmXCxymLSwIaXVt7nUQDwF/D3xJloYcy2ZzCLJK5LHQWlICtWkmN45FZzRjcKO94uZvwe2TdZJH1JTGijxt6aG6OAaN2DwaOEXxDMX9R7t+m3GJfgWtjMjX1A5fdc2clwaR5p86P41yv5bJRZiZSsMbPMggDF5FkXyIqCraoFDt6hYFEm8MPR+s5QZnMTRLJIuazMJLRwNSRrCGckGF/SZSylF9R7HvjB1B7Y2vwgzLAYNbJsrLpAH8gsFiN/c1x74xZ5TGKhaUEO1NFnXVMrIJGaRUiMhLhDSABmJFKd1X2HYYgEFrZZK4vUK/XBL8Qw2qMs5YnWLPsGFfbfBfL9TjfozR36VWiAq/H2/mv4q3rvim1JY11NSriAZ3NroEAbNL/ADLljv7qP6dtj8v/ADHEij+GSogVa0l7B7EHffc3+wwtQSWV1KWUHeuaw5Rzj/s9gp9JGkj08nihsxPY1xeJk6lKBdGM9b7kEkVe0kZ+jgY9vLaaQ0YHf1rgLBGQSCCPrjQPBuUEnTpYjEjGVjTMwUgivZSwK0G3PfFpHNYKlViiLzQWslAZf/bj/wB8f547EckTRM0bAEqSCfoTjsG1QCKWK17o8N5ONErc6n3G9i+LsmqGDUnn6bo6VGxsAGhfN/udsBuhdIUsy0FAAUEPZfgHfihpXhQbxY6301ocu1yMLBUBmJUbH+sne/8AHjGY5prdPBwpZBoMmzGKGSe3kkYuYyaVN2caiADSn2I2wr9KJOZRWXUrSBdLDYgmtLdh232H+BLdCk05Mznd081LJJJeV1Tn38sTYMdGltS4UldRUjtdAML7YdDeqeR+5+SRdIQ9OeZ6f52iTNrBqjFRh9NKNvfYnvjx1HoWSzLAzvpIUhzCdAcf7e1Wu9MN9/phD63lUWGWaFaK6KYAWAZFDW43PJHPHOBfVfDk8a6xFKzNqv0ux2/8N0b23OJNd31Ug1NUX6h07IjOKMpIqR+ldBYyMzaqLfEauwPt9sD+m59IfETEkaXkZCb2DOmnn+8QMRdD8ISTGPzIpVEryI1owpVAYH3AJNXtdbfIR4o8F5iPPPFFFKw9JVtLVuin4qrb69sXjJDiCoIqAnzx94gEksmVRAzLEtncsHd1On5ejck+9YXMnPLGIHg0tJAQ/wASMLN1tq3ruO3fFXwl0ecpmGmM8T2jgOsgMrDWaax6he578Y8ZzpWeipVSdEZte1kE0KIF8hSu9DDjMXJE0tYBc768O3ggPhD6HgiuX6vO0Ij0gvHKJQSoIV1IN6iwCXsDfO2LUni9mZXPlxyrZLqir6mDAkEuB3JHzAPbF3qnWlVCkEWclQow9SaWVmoGjo32Ml2eSoWgBj1k5vzDeVHkJ2aQl21bWQG06iSpOnURV/O/dVvS+Id1nQCnnzrU+X8qPZgP1FecjNnAY39UwjEgVpSjN6xoZSTJumx29+MQRxZxlkjfKwpHLXmCIIpYrqKn+053OGLIZeSGJI5QVkAOoEjY2T2sdxgh0yFZXqQ0veqB4Jr/AA/UY49J4oGoYylefHtTzcFhqULnVpy+iSplzKHz5l0mJo2VgEoCIIEtdf8AsreAIRfP8wFmbUXcUt018AH3OH7xGlZSWrH8PcE3ZJ+ntW3veBXgchocx/C1sNNqo9RGmvfixXy2vnB4OlcQ5pOVtrWB+qFPgIWOABN73p9EDMWZzmb8/QG0FQSpVaVRS7FuaA4xa8UdF6jm5zPLET6NmtAoRPf10OSdzvuffFvwFmtZmJFfCa9r14NdY8XrHFPG8dhYmSg8eshhbMEZCpHsGv4TQ97x9KzGYsyNsLWPLmqSYGMQiTMbn68ko9ayuZly+XEkRBSGMrsADEWEcZ+LclmUe++4GLef6d1B0VJMpCx0eUraYzJUdR7VJdqaBNbHnFrrP4hZcw+qH0qsca+XmYmag2XlT0mzQaOmoULI5s4NdMX8xmMjmIJQGP5rMeXpYHRmZxHRJWrjdt/fRY7YY/EH/tHn9Ut7O3iUvLn86uWgLAEwMPI3Q/C4IsB7NFK44X2xFCc95pePLQLIgYlkCAkOpU/6z1Xr7d6xf6d4fzZymXMMfmFSVLWB6QrKGosLUklux425x7hyGZyoph6NGlr0WACCCDq52+m5+VY7un6OLW7OtaU77/q7fWujF0YJBUE+IQvrEs+Yiji0rqSOyxKLaLRrWWpgpI25A2wO6T4fUerNRqYzspJ1ANq0mypOk3Y9Vb4YY+i5meONUjCldiy6KItWBrXyaogci/fDFH4SkUnzWGhpPMYAcbL6ed/Uuq/nx3wLEdNmWJ0JewA8DQ93W4+SvDgWwThxqSONxp5pXy/hzKQzpLUcRQHSCQLa1o+o/wAu9f3sG8nDErO7MnlOSwJIC2eabit/+qwh/iinqh7Vr/8AZhi8V5uuneR5kZRYtv4ZHpAXSB6yA11v8uMKYd20wrA+5Nb960p2ZMU9zLAAW7kufiSqSTQiBlkJ1/AQQPhPN7Cr3PscUY/BTRKvnMQGAajIsafv6mP0GKngjOCCV3KK5AGxF+nV6q7X8O+/fDh0/wAVs7qvlRa22aRgW7sxoE2CbbYHcmh2r0mGgYGA0XmcRNI55ohMHhkqpKRowbbZpLNC9iwA4I/UYkXwdJoLBCoWmNuGUVv27lQa5NfLB7qcubpyjNbOVVAii41HqY3dDUVAA2N7dhhb6xmJQwR5ZGYKNasTSsRZWvkCAfnYww6CN+rQgxyy7nfP4oB1eFnzJVALockAfWyQK4xJ0dJoZjCHiGoC2LoUQmhercWBzV/tir4kqov6qb/dvb99WLfROho8RklLKh7qL34322N/LGROxsNW7lqwPfKcw1umBPBOUIBbPqWO7epOTue5747CSoA2G9E7/fHYrldxUl7f2p/ihL0Ws1x7k99+fbfBCHw8shFhjXHqah86ur+ePWTgF17bDDLDKqINJBY8dwAOWPuB/iQMeffiZBYOPivXOw+GjbUsbXsCFp4YjWIRHVo8wNQs+s7Czd8v9PViSDJMigRFgCuociwa/Xkc77j3GDDQEEglWPmRG+/xQXVbHg2a2rtirl8uwEYUD1ILBJ7RxCyOxtXG1XQvAYp5XuyBx8VjnERCQ5o20/6hLWcgtXQ/C2xxque8RZmEqhjjUFbVrLWOPcUeLFd++EXrXTDpL0uw3MbA7fP5frh08WneD/uz/wC3Dksk0WHe7MainxpvRHjDyyRhjAAa18OShPiLMN/rK/uqo/xBwLzXX5TIU834V1NqZ/maCqRdLudu4wGzPUZldwotAykNpugCgkX5k6rU/wB7+nHhszKNaAMyl0ZAVAEimWnDmiR/V6q9LbghTjFbJiHXkeTWm/jTut9eCl4hZ7rfJF36sho6SygWzlTtey6bFsWPFdsex4jjUWJXX6ax2JPHt39iRgRlpnDBlDMRGrqrirkHmJp3Q16VjHxCrvUdjjjAy+pFLqPLZvTTFmMmtRY/lYxyfKqN0KqGRtdq4HkaVPP5aeSptQbURCXNRyPXmMWezyd96PI5u/0OD0XiudBVI1bAaa+g2YDCOfMhMoXdlKqp03YCw3XoO2oyb324NYMdLmZkQv8AHe4qqIeqPzqtxseRsRgjZJYnh0TzQkampNe5FDYpAQ5ugRnNZJpXkaVQr61BAY0N4AQN99m5+WKgeGMSatGwqw5Ol9MhAHqNnUF2+uM7/EvxTmYOpZoJPKqiUKqowUC44mP8p5IX9B7YHZSfPPH5jNPoLdnj2bfdiyBVPO5+Y5vHtWQOeKAArzr52tNSaLVOsSRtrCoNJu7BYE+ZW4J53F9rN8DFONFhZmiVEOk7qNJ+OqsVsK/YYz+LqGaIOmZnrms0pO5qiVTTuaHO5Ix6hjz0mw/NKTxciEHk8FASO5Iv3PbBzgngWAQva2/qJ9d60TJ9JAcCONFDH1MoAr1MBdDfg1hM6w8DvLE+ZzC+YfUiRiqobAmMuFIo1eFXP+L8/l38t58wtNYqUVYJ3Ho5sn574Y/CxSZjJO2uUMbaRl9XqcXvVmlJP0JwnMfZ6vpdNRf16NrZfcr0aBWGifN6iNIqJOKqq8risMHQv9HliMUk2uGNoV1xL8LyeYdQoWdW97YsdPmebLg6Qpsr6W2oMRt9QAdsSZp3DLZ1BQKsd73v37YzZek3MBAaKi3q60oejWSOuT6HYinRetw5TKRQkuzIunSBbkAE2eBVDn3IHfAPqfVYc4R5ckqArYBTSJFN7izRGx5rn54qJk2ZW1yMsjgrrFHSCx3rv6a/f3x7zmREf9g+sDSFLKAaCmyeBd9vbGU3A4NshmDusTXUb0RkM8ZoGnwVzwr1TK5dnAMoBGouytpdlAtU/wBrf4f04wa6z44y6iNTrt20fDsjElQHPayDxe2/GFybJAlNLKNKoRamw6lCVJHNgEat+cfekZALEVmkBYzGTZNqsUP2B+V4DN0dhJH7Rz6n/sOHr+FOynLgcp/8lJP4rG2h+Zf/ANmAXVvzAysKyLKABtYNaRZG/wB+Dxhr8Z6fzGT1i11te9f0b38uftgh4p6z5EDJqDLdKHrVuN9J7ivfm+cbOCeWwRtArr8SuxkVZ5DWmnwCyjIvIJF8rUXJpQosknagO98V3vDZkc9LGQzZeWJirEN5RYAL8bKCAVK9yL032wvdM6l+XzEU4FmNw4AJXg3yCCPscOKfi8wYMMrCCEaOqfT5byeYyhRIALO302+WN+OVzNF598Ydqp38QZgqxpgFUOSMs4KqxYh70bAlmprrc1gL1nq8hltoZWldiqhoygLA0QEG5Ibatt+cNb+Is6kLMuViCLEAH8zVWmF11M3nfxD5L0FfUB6KHuuZ/wDFKWXNQZlkTXly5UadiHYnf1XailDAg7A3eDHEv4UQWws3evBLeXbzHlM969JAsHZuAK7Vx8qwwTdIzQhBjXQjiwAyhrr4av8A6vAfpswzGbZ30oJJC5A+EWWahfbtjUMl1ItlJCwjZQG8rU9EEdwNJo9wbvb54x8RIQ/j2rYw8YLLLOkyOWoeuQHuCpO/f98diLqeYDTOw4LE/rvjsEAdTUq2WPktAyjaZV+L/WfB8X9lJx88MTZu+CdrujtVwHb2WufvgBHkJDVwyWu28bfruMHenZM1pbLkj/uidv8Ad/fHnpIjUEgrbxWHbP1w4KTIzWBestrFEHtpyvHfVfGJcszMkegsGEYALmyD5WW2qvYmwRyG96xZiyBGygfRks/cgqT9xfzx8sx2aJPsqbf8Tf1P2wIRua4ObWvYVmNwrc1MwQrrss2ko8ikEUQAoNfZRtxhn8d5YypGiWW8oiwCaJ0Udgce+jLqhBZQCS3I3+I++Iz4nhWV4V81nRtLCOGV1BoGiyIVBAIvfbCp6UkdtIdmSRwOmU9nFEmMbHNDbUr31FEsp0CXfn4rBKtt/Edq+GqZSqn2A27V6Tw5KBVlvgFkNdIz7fCRZUqCa3IJPbDjnurRwo0ksqoiGmJbg1dUN9VducTS5kKuosAKLfFyALJHvQ3wgccSK5DfmN3+KEZAeHmlHNdDkYsVFXEEGzCm0yDVsnuymwR8P0x4n6A7BtqtZAop/QWKlKNWQtHf/aoCsUJPxnjEKzHLTiN2KqxeMaiNzQ1XQ23qr2xV/wDr1l//AMvP/vp/nh9uFxm6J1v7moW3Zy80WzPQXJbSKUk0tPtcaKDdXasGYD/a7HHZTo8iShzqK3wVbY2m42oCgbHAO45OB2Z/HCKMgPlcwpKhgCyj0sAyn6FSCPkcT9I/GaHMzRwpBPrkYKLZa3PJ34GLiHFsGYxGg/ubp4IgxLNLeaUfxBcDrWYYqH0z2Fa6Zhl0IBog81wceH8dRkkHKpIoNRoxOgClA9FlQfj45L2d9yM/FByM/mSDuJgQf/4o8Acp1aMsDIosc7Eo31AII/8ACftj3/R+JZJC1zrVAPiBZeexERzV13LSM91DMoGMflxJHEXOiLUpkMlBFskElgDdcb18OFjqXV80kfrnZGdv7NNK2pAbUSlcsePfUfrJF40crpJjYVWpFYHhwAASFXSrtVDbbFmAwZnNpHKxeM7goukn0MdI5N3XPfVg0mKEb6C4vVRDh8zanW1Ep5qTVFIWNmwwJNnUTufuLv6DDf0CCJo/4koA1lihqtnlXtudm4+Qx8PRcuVzkSI7SKyCHaz6iF0Hteo0fetvmGjyUkMjlgF161OpNbKQ7duVaxztjOxUoxGlloQRGE8ap3zfikxDTA8VjZDIyqoGled7O9jt9cQReKNfqlePWRRKMpWwH3okEb6L5wHyvgmXyh5csTCSm1UwcVwNVWK/p7/pXnMeE5mCp5qegmmFhjuTue5snfGVscMRlJ8lptlxAOZoTV0DqCzylNQNKTQrkV7Ne2Cua0JNHEEZ2fc0a0ruL3O+44wodG6fJDmZMy7RgJA3wrQGygGsEc512sys5UsqDQ2gcelGq721cc/zYvsMO2PqtBPYobiMTJJQuI70Yn6hlkkeNtepCQaUkbdx6twcDsz4igYH8uGk0mm9LCidhvqrnHda6KdYkLhRJGjH5NoA9uARz9cW+kZASZQxOCoBkUbCgFBvetwCBW5/bEOZh6CjG+C7az3/AKjrc0B61noEXLZqdtLI0hjjQatZHk1ZJIFWb37j2wB8e9aymdjhmhOmYCniKkGv71aTRvvuD9sGut9GN5MBC6I85csNSgVBWqth8sS9Y8KRZnSAEDvaxlVKjg0TR3r/AK9sHAZEWgeWiCNpMwkmvbv70k9F/J+s5pJGAK15ftpfUPiHLaD34+ZwS/L9O0s35bMlVjLXuAG7avUfSSd2FUNIq7sR1nwvmMkrLMtWQVZTqVhuDR+RI59xjQPAHTFXIlnlLeetMAB6VBrTZJFe4rvhiSfZNrSqWZhjI6hqLIDJ1vKKChOaCsrAVI+9qgArza41AEiq5BvavIvS7P8Ao06i2olieHShWv8Aos3exIB1chcz8WlUIvRqfQ2+6g0DeNB6gEl6YBqWo47GkXTGjes1yCVoDk4l05FLKrcMDW5skvqL5ZZEkyaNSFmZZPmxKcsbIXY1/SDve1hM2RDpilRrBcxnUNLH2YqNxfF1YBwuBGQHUrCyCCRXF++GTpvTNcfmtpGldQ7k0T2HzFXiJSNSiYdpNWtQtelTfzLZ72Qf+OOxcj65YvQf1/5Y7Fqv4JagW9dYyZjkZyW0kuaHy3+t4gjzqCipsGgL4NsVvc8XXtQIJ5GBXWM3IkshUtPu4CiWivrU1ZsL35risU+n+J2k/wDwspKsBpklVb39mj/X67++E8YZZZK1NOFbacEbDtjhiAAFb3pfXimR5Q38iNxuU35r/wDz7c4H5iKOSwFpwpIAsCgSBdc7/LEsmsnVBl45t/UEzKApd/EPJ+EE1d7YDZrrGZBZfyMoK2tGZTd2L+AbVuDsarCrY5mEFhIpzp80ZrmOq2RoIPEVTr0TLFIlRgVIJBBN9yeaH+AwnL4WaPJS5v8A0n85qklUa2Zr1MsYKG1J0COyVJ2xHkfxI8qoHyOYV6LVq10u5u2Oqgosk8fSsV5fx0yoNCCU/MFK/wAceelw2PGIkkjjJDn1NxcVNtdDW6hoiaxra6CikPh7ONBHDl4pIYsyS2ZMsqtILKodd720WpmVQDwL2IN3rnThB0/O5pov9Jm8wKStuiu5jRV50gRaSa53vHeHvxVizsvlRZeXVV+pkAoffDmsjEf2TftgTzjg4B8VKGpobkV0JqeQ7AEQRtIqCse6LnUDZUSzFI8tl0AtCLeSS5aby2IKIQNgCdNBhucD8/1WNso/lSRxmeSUyxeUWYl5wVPw0qxxKGDAndiANycbRn+o+UpZo2+m259sffDfUEziSMiaQj6PVW5oGxXbesPRYmd8nVgJNa0zDmeHE17dFV0GVuYmyy3NeJItecmMqOS7oq6SxkhEDJCq+itJkfU3FaBztj34KbzuqQxodWXykA0ELQLiJFZroEkuW5xsT5Gvb9MRMgHYYI6LGmNzWYc1Ip7zbWpy3fFDBjBqXeS/PX4oj/Tsz/3w/wD6o8JhQjkY3rrv4dibMyZgZh0Z21UE+E6AmzB1O4H74Hf/AE7KsWGbl1e+k3vzv5uPWYTDStgY0i4aB4AJJ8rMxusu6NmNMTr5YYlgbbgUCOPv9OMH+mdEzJj/ADkB/s3oBLLg7cIAfTvx7HisM+a8CWKbNzEE2RVgmuTbnehV/LEnTPDsuVV1gzk0Yf4gETer97o/TDBws36QubiY/wBRS0vRM87PmCTG7FbMh8stqNChVUCBzVbYv5vMZgzSyzBRMEitEo+Zstspuq0+r9eMFOpdKmmiMMuclaM0SPLjF0bG4F8/PC9CJIkEflmVUcsG1srEU61YBoU3bC08D4m1lAFdExFiI3GjCV8yUmYdPMiR3BlIVQQCH0k3sd6A7jjvvghn8/I4QAxC40sMxYnzLqxsAVIN174oDr1KFVUhK0SwLFy2nS1knYMLNUeautsfeh9NkzqtHGgVo22KLZIPFtY2W9hZ5wtRhNSKUTDpgxtnK9B0OWGaWKSQvF+XkTUoIG4Usovvv3+uCOW8QxwQxlt5JQymPYUiroVz76tKEA+zfKr3SfCebaExuVIAcHWfVbUCL1b0N9//AJDeK/BboJc15gJUbRquqgBp+Im+d79z2xUljyA4279UPbtZ7upV3rPiTz4IiVqmKul3tUVf+px9saR0vLxvCFK2NCm751D5G9xeMonzsIyyqkOZaQrothSq381HfuBueAo+eH/pXVl/LZVI5USX+DqDuPhAYGxqUsNxsOdsXZCMxJFBuqivl6gAN+S99eyZi9GXjJjWF5GAAPq1Rr/NdihZVdzRr5xZLp0K5hE0qPSlOWlN6lshS0wYC9h6TyLxdzXUZxG6iSPzGmZlbWqr5aqlaQWc0X9PytzsaxfyfXfWwNgMFK+pCFtBqDEN2a/f5Yco2gsEvmcLVKCdSy8GZgdczlyI9cZXV5i3E0ijUSGvUPiI+Y+eOyfhfKpG8WVSo2hLH1z0x1EFf7UHcX3vf22wcyHXFaNRIdMgC67ZBbV6qpiObP0wMTxG2l6nj16JLuSDSGA/heWdWo9vivbmjtjtmHblG0OtVTHhKAZeHLnLoYpRqO8o8v4XYbyFjtpAph6gb2x46p+HmVWKOOJWVGlRWTU7Ci/xbuSNPPt74P5TrUKoBJmonYtufOjIA+wXavcdzgR0jq2nL75qJ8w6qtHMA6CT6mYNK6Wo32UcVVHHBl60+64vtqoOqeFoJZIstNDrWMh1ch68rQFZSQ27mQBd99LX2wUyfgDIRqyx5dRq2It9/luxxBJ1qaRU8p4iRGyvpkjZRJdCQEHfYatO16qNVizF1dxLG7yaYGWM6g0WktpJf1VuLq6PF1iHR1FLLhJQ1rdVcp+GHTZEDDJgA3/rZBwSONfyx2GXp/XcusYHmAUTz/eOOxFUMkV1SFmOogZpljhPmO76Q8caJLRkLeoD1KBp+IEkk7b4+ZrLCeXLZn0MnwFNJTTvtSgkBgxIZTtz2xfyuSy8kshzE0nnZOSSQFSFQ/EdAsWzBdIY1R4HfCf0zMtJMiR2oklX3Jsvq5PzLc7fLAmQGQHKrulZGQDVFvE3X/yv8ZS2s6ogF59akc7UasgnuMBOl9YgzGYtopS6LqJNaiyrIUAJJ0rpEe5skmr4sn+IOYGXzHkp6tUf8YuAdWonSoAAAqifvi14MhizSPDHFoFL5hFsaDXsfiCkDTXO/wAXGLx4XKy+vbZVmxLXyE7vNJubyL5iNWMiw+bGFNtpFlizJvyLo1e9D2wJXw5kox/EzTSt3SFRsfmxOn98OnXvA+uEQ/ABLrJ0kkA61G4DenZN99zhezHhhMqwT1PYVm9apQJNbOgPA9u+EQ4FxYH0voPrRNPLAeqLcVF4YzkGRlGZCOfL3AY7kHm6IH7YP5r8ceokGWLLRJADW6O3/m1AX9sVun9P1qWWJiI3FqWV7KlGq024K39TjQ+s9P8AzOUeNoQsWjVeoXdWBQFWD9frhmQNY4HWqHG0yg7qJJn/ABMzWaiBZIqO3pVgRvuPiNX+uHz8LM3qy0pYKn8WgBtfoU9zuef0wldH8IrDEFUlqAYk/wBRCll2P8rbfY2dtlrxRn2yWcyco1ARsJKvmnF8EcqK/bbjDDYoxSQC6XL33YTZb1mOtwCfyDNGJqvytY18X8N3xvihlOuRTtMsbEmBzHJYIAYbnnkfP5Y/N0nXc42a/OBpfOJJWSiSLBXY1VAGh7YLdE8XZtIcxlUhaWXOMSXIYudQ0tQ7ki98HbJRCLFqWR8TyS9UzOVIXyoo1ZCOSTo3vuDq/YYq9K8VCZc6wBP5eR6F8qFNfSyrfqMZ94a6nmem5hp81C+g6suWbb1RqKVTwa0oL3FYFdI8ZvAcwAo8vMli45IsSDY/LV+2CtmpTvQ3RVRVvxInzE8K6UjQTKaWySLqiSaIonti14t6nmsxmTlsosjKrBD5QNtIexYcAbir7E/RG6W4E0ZJoB1JJ7DUMfob8Nc5BOcymVJiMjEvPGwtmUq2ySKRxIwujYX74ptXFhvvVtm0OFljHT+qz5TMiKR5CwkCSIzWPZhR/mB7jbbuN8aJ0/obBA9in1mj5hFDf1MqlUFXVkc748fiy8L5iMzzufKzPlkFVrQsEL2QsYbUztV2V5oChirlPEMbKmmTVWw0hzV81S7X3rGfjjI6Foad/buVwcj6gbkux5Vc9mFSKMABdcjEtWld2Y0pYXYWlB3IrGq+HcmMui5fyTGVpNgSC11eruLv1c/TjGdrn8lDK6xaohoGtR5g1tsQFU7jeudr9sH/AAD17NjzWljneJ00R7Ow1CiFBF7hf8MKGOV+lQ3sRXAOAqnbLZyCS9L32+E8jnkfP/PAbxbmhFkptLDWyrpW+5Kkc7fMg7c4BRdSla9ZkYhiAHDMV343Bo7C8CevQZnMny7l8o6RpIahxwCK9NXvgEcUwkGYW7EJuWpVOXq6RshBLNoBLHR8WtyQdBqxSAHuq1sDeB0XUF/MIeFX0g81sQD86P7YKR/h0/8AU2/ehi1N4ajyOWaR2JmkYRxXyu4Mj1wPT6Qfdz7Y32iNwykcR4qMzmnMOR8FZyHUYwTG0vO4LAKAQLYgi/Sa7n7cHBzJZYOoZCGU8MNx788XXbCNP4dlaSRwjhSTwp06STxt8NUPocOHhXqpbJtBCQZjmUIDfCVNKxb2VeT9VwOPDZWGpV5p9o+oCo9QyzK8hLrEWKhC1jVsB6aUirI9TUBRqzijL0qNJKYPK2pU1LpIBYbnRRsINOzH+YYcfGPUsuudeOUqoWNdOrimB1Uf6r+9VhIzuZKhWyTBI4w6ij6mPpZzRF18NXRNbdsZ0k00kuzbVopSps02tfypQ1BJ3KWx3y0petSOI4692mpRLpPQoXzDLLMIwNQZilDUtfCBQIJPwqSw3JGLJ/DLIWT/ANoobuvSVAu6JIYjRfJ425wAi6+sIjDK5liWQXakeY5Pqu79/wB+cT5Tr5mBjAlIMAisuo9Z5YljVngcnY7YYM2Kay7atG+oA1IqKDSlCO3krOw7gM1Lca80Q6f4CgeSlzShTppW1xiQHimKnYkbXvx7jBDqPT5MrKsLsYwxJFl5I6agSRqqyV3PJJN++AvV+uxKzQIjMfRGxDWpRSCdIHB5HHz7YYvGmdbM5SOMSFMxCxHmmtLKCynUbPxKFbjnF4MQdntJ2Urp2WobIYwcslC2t704i2qXpOns51PApYgEkTQ1wOLksD5duO2OwuvlM4DXmBvno5/8mOwbMFPsz+HmnHqnVAk2YiQFxJIVDMW5TWGXfa9mHGwvnbA7wdnguai17Or73XAB3HyI9sHOpZbNyZ9FLKcrDmXZtJVS8ZcN/eLcqdxdfPeXqvQ2aQPDC7AbFSVG1bFTqsH39zv9QNnjh534piWIy6WoEs+O+qhs3O433Wh/dVRil4J635bOCXUPH6glh2ClXIXSbshSK+e+2Lmf8A5iQs5jdd70Eqb4HOr71iuvQM1DskM6sdP8WJ0XTT7ir39I23A3GDOnic00cEsyJ7XCoRvN1mIwvl5lUlGzyai2oMed/wBAL2+uM+z3R3hmIe2o97v998NWa8U/k1aGWTMmQnWHkNsbAHqpt91IAvtheg67G93uT3JA/bGS3axyOLR1fV1stZDIwZzRy0DwRnIEy0jZho4Ylr1Mas0NhtuaHA33xbyn4kZVcpfmsVDtHqZDvW+y7sSQQRdD3IxlPWoRKU/iqqAUATwdrO3vsPtgp0jw5CyRGaSPSFLLGr1rN76ySCrFdIof0884YdI0xgyG/ZfsSwYWykMpT1dXehfikIc3KXRzlpT6U1W0e/I7b7kqK3/eL8XcxFK+VlgcPHJExDD++RuLsEcEHcY+T5fIRizFG632ZtQ+2r/r9sLvicwVEMszFKawwPpYkWP0rehg0OJz9UNIHNBlgLKuJCP+GBL5EDaJWQ6kBCOylzKmlQQKJoNQHtWC3TmzeWzyZiPJ5uUwxi1RHWh6jTho29LEfy1wd7wy+BcxlV6bk4nmiEgaKYqzKK/0o3ZLc6DZHsLx5h/EfLRLLKpkK5Z4461JrlIMwJA1epPXz98MpdZ/4x8P5+XMswjzU0U7maIlXIbWgk2206lU0aA+H2GF8eE85dflpr9vLb3I9vcEfbG2r4jjkWAedGAoSwZFo3lmUXv6dPBr333wFz3VYxk1QPGsimGwsgagcwoIDarIAU2T2NnnHLllp8IZywPys1ngaG7C/b2o4bfw0zeY6fmgcxHNFlpXEUjlSvlvZCtZFAg2CDsVLAg4b+m5yOT8yvnxq7S5gRlpFFelQhFn4QeO22Af4jhR02NRPDmpFnkEkqyKrn1ekiJWIKkAi960iuccuQz8XMrKZRKxUp500Q06R6kKEsQqquoqUBPJ0fQBg/D3pLQZdJCwqZA427WykfW73xn/AFrxC+YykSs2ohyXu710Rq/8SkX8xjQPDnUUi6fl5DZIiINbkKpka69hZv6jnbApRVqPh3BrxVKfilf9IEm1sV1CuCHcbfLa/wBMa34Izap04ksoaOYSKCRZrQSAOd1DYy3OHzmjY6QGmk0mwLChSursPYfQ97wwxRoVcSO1oaCxkUDxvfLWCNuKN1h6HIILneErOS6U0Tf0iFZZ801rp846TtRB1HbB4ZKNSNTL9hf+BwjZDL1kMx8WpHj+IVuAdhuf6t6vFnpmakIGifUmxatOtRtYJZaG17ge3zxmY+eQTFsVN1z9k5h8PHsRI8mt7dn8p2/hqNlse7ekfpz++Mx/FaMmdbGxjGgobX4jq++w3v298a/0jPQFAu499ZDA/cbYS/xUGW15e2WxqXSpA0iwQduPVX6YrAySN20keTyGncqvyPGRgpzKScx1/M5ZERtFmNW1bsdJGob6qsV7YAdKkk0sq2NYVSfcXZHzJfRt/s4h62hjJU/QfMWar7EYM+HXAzeXidwoQhyGoWRbgf79Cv1qsazXMABqNK9qSLH1Ipvp2LQfFHgKPOOsjyNHKFCuQNWqveyPVzuP0xnTxZiRvy8UFPCCrMq0xVSR6idqNk/MnGoZjxAqiltj7nYfX3P7YHS9WdwTuR7gbfrxjxOF6TxIJa9oeP0jQN7gL2XqhhKtG00HH18UmZMSMolmy5aNGJYADUzamqo6HpVmewe5Pti1nJCIZiw16Et4mApfMNruBuY0rYAV6jeIc/4rky5KIsbqbKtd1e5Bo0SCT+owuPnpyjEs2mZvV/tMK2+1jYfLG3DgZ8Q7aOa1oqCLnStT2GleBrTQBZIwT3vJsADa9aiv0TFlOl6CaVNUcaAsqMTbj2s2++5rYcVi7MGXzBGYolQrH5pVSQwRbIJIoCySQQfrVYUn8RZg3/FberqhxxwP/nveJMt1jMyvoEjEyN7Dn3G2xA7rXGDu6PxhOdz225nlXd2+KI7D4mlXOFh4aV3Ir/2ZK/q0ltW+okEm+/H+OOwz5HITJGqg0AK4x2GNm1JHFyVsUfliXz5Nh8Z7fM4LQIK4GOx2MB3vp12i9SoPYYFZ2FfYfpj7jsVdqojWa+NMmhzAtFPoHKj+psBIenx3/Zp/uj/LHY7G3D+UOxKP/MKkzGQj/wDtp/uj/LBFslHSehP90ew+WOx2IdoFP6lWnyMev+zTt/KP8sK3iaBV8sKoXZuAB3GOx2CMVHoJj5jsdgiGvuOx2Oxy5djsfMdjly+42LwULyuXHY7fYo947HY5clPp8YpdhtX/AKq/wJ/XBfww15hQdwLoe3qb/M/qcdjsXYOoVLveRjxHMyrGoYgGRrANA1oqxi94V3JPcwm/nuOcfcdjF6R94di18DfCyet4UgkIqiR9DhP8V/2j/wB5v3db/XHY7DHRdz64JDF+764hGMwLykN76Y4yt76SWayPYn3GFFV/05/lNt8vXjsdhvBfnHtKvjPy29gT6h5wu/iZmWDQRhmEZSylnST76eLx2Oxi9F+87uWv05ozv+SDeDsurRZm1BopVgGv7Xj9B+mGDxmxjypCHQAq0F2q+ePfvjsdjYkPWYOZ+Cz2n/5D63pL8ORhpaYA/UXjZfC3S4UJZYo1bSNwig/qBjsdgp1WWmtFFcY7HY7FlV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6" name="AutoShape 4" descr="data:image/jpg;base64,/9j/4AAQSkZJRgABAQAAAQABAAD/2wCEAAkGBhQSERUUExQWFRUWGSAaGRgYGRwbHRscIRsYHh8fHh0gHCYgIBsjGx8YIC8gIygqLS4tGyAxNTAqNSYrLCoBCQoKDgwOGg8PGiwlHyQsLiwvMC0qLyosKiwqLCk0KiwpNCkqLywsLywsLCwqKi8sLCwvLCwsLCwvLCwsLCwsLP/AABEIAMIBAwMBIgACEQEDEQH/xAAcAAACAwEBAQEAAAAAAAAAAAAFBgMEBwACAQj/xABJEAACAgAFAgQEBAMEBwcCBwEBAgMRAAQSITEFQQYTIlEyYXGBBxSRoSNCUjNysdEkQ2KSweHwFXOCorLC8RdTRFRjZIOz0hb/xAAcAQACAwEBAQEAAAAAAAAAAAADBAECBQAGBwj/xAA6EQABAwIDBAcGBQQDAQAAAAABAAIDESEEEjETQVFhBSJxgZGh8BQyscHR4RUzQlLxI2KCskNykiT/2gAMAwEAAhEDEQA/AEea1ykikkFcsqG7G5zoehfPpIO2CXQMvKY4EiUMWG5bgfP/AJfLBZ+hrmoo9QdgzqSqDldRFhuOR+xwuZ3pGejYKsUyxj4FvYgcbXvwTRwiY3ytobb0y1zYyaI/Nlpoc+INXmAqxoKRwG3AYbDUpFjBjOdIV0DTHQqqzFqJoLpDEVyQTYHfSfbCr13NZ455sxlofLAGkAAFSvNG+xJvtze2HXIMHRD5XmNIBqG9WVAG96eGYC7IokXxi8MLo6k8B802yU0dlS51vJD0nLwuykFJP6QVAJ1N8RBaiCwAIHyoCcl4VZAJGCsvbg1erTqU9zTcjYr7jDWpdWJmkaSQ1oUEHQwC+tQSfSt16ghLodqY0MnyGakYNcaAElUXUFW++kKRqI5JJPYGgBidm46IcYkLaAd6FtkGLO7OZKIotZJK0KHyqh9hh28M5seSysa8q7PsCWP7Uw+3zwAHQMwVVQYwFr+revf098MPRfDsipMZV9LgXpBHFn+bnnt7YvGxzDUprOW2IQHqvV1lz+T/AIUhWOQ6hLEyob+EgNV8Dn68bYJ9Y6v+SMmZhUSDMFFaPWNQl9Z1ABSCWTSGUUR6b74L+JwZo1jZnjOu0bbbTZ13/SDptttj74yjoeZEc0UTAMEnb1oWIa6oigDWoWK3o/TFK1uUq+5vvWoeGepTzifXGsUqVaa2J9QsEqy7bAjc3Y4rkskYCkMfelU1/wAyebY+/bGT+JfEci54HJyuHHpYqG9dtYBVidXNVx7YO9M8VTx5ryeoxhpHUGKRUQMCf5SV9JW69yCP0GW1uua4N6m5NHUUmdZQLVAAFcGiRtYU/YjVsTijW2J4eqB5Gj1+pSbXWSRRJFg8A/uK7YizCFaDCtQsdx+vvguGeASDqU7C/cUH6/Fqy8ourRhftscZ23hoENXwqd5OQNu9e+9Dv+uNLz+W8xGj/rGn9dseYvw0dAyklweR6AffsAf3wLHYjYkX8lZzGvd1gO8pBXrmVyuUaNMtHLmZeZZUDCJBsAoPMh3YngWBvWyokTHcAn6C8a31fw3BCijRqcEDeroDfcki+B2xc6V4iyYyo/gusoJNMzhSBfpZlYAEAEihv6Re5xbDTPxEeaIb6XNPkUhPAyJw2jje9hu8QkbwT4RkzjsrsIVC6g8ikKfvg11Pwvk8u4WbPxKSCRUMzXvXZD3vFnMdbU5ry0P8OtipkF2NiCzkg2ao+x71ivl/BhzUckskvnMqE8nUqo0vpACn1EqO3D4qyKaWS9KcBqpfsWso0mvMAD4leMp4Wy+Yby8tnYpZCC2kRSr6RuSWZAAAPnillfCkkchbTDMtEDzFbS19wAQbAut9r98OngHwpBlsyZ520pNB6V0soBL7g0Kr0cHa7w3eIMjBQlBVkWybYUeABY4FkC+wx0ZLMayImoOo31oSgT9XDPO/cd2qySLwY7lpDFlo47O7mZVG/A0ut+1KPsMFYkykSqr5hmKgA6ENbCttTA/tg3NAs1q7wyuwVrLUkall0hVsMV06m1Ai7Arfem2XigBZszGyivRCiLZttjQLGwAOQd74F49TGxsZJZZeakeZQA+6po+Tbid1PbUm37Ni1H4dZgXSRHjUWWVuPqDuP0xXzedyYbhpGs8xUbs6K3UED03Y3H1OK+Y8VItflofKYNeuxZ5sEAAdwK4ocHB9q5B2IOjUxeHMuVDmjRIonvV4M4qZXq3mxidiqoUBrZQpFhvoOD98LvUvHgFeUFCMaE0obSdwCURfW4BIvj5A1j5h03BJiOkpcg/b/qF7zomRkGBjDjx/2KbcdjN+pdS6i0ZkVpkRbLP5SxqF7EKRr+d+x+WPXTcr1SmZ5JZBXpMU0Lb2ObJBGm9sIfhtG5nSMHenfbgTQMd4LRsdhDPizM5c1LZ3NLPF5bMBrPpkT0XpC7UbLUOLwz9I8RxzsY6Mcy/FE9ahXNEbMB7j71habBSxDNqOI9eeiNHio5DTQ80Vx2PuOwkmkFz3UHHlInpQMNXlxigutxRNGxdn5mh8sUlzEg8vUzs4JViRuAqMNRHtuSbFAk8YH+OsxNkGSmV45bI2Ipgzek+o9mv6Ee2AmX/EOU5iPzNCKT6mCk0H2LVq3rnH0dhcWhzTb1yXkyY60Iv65pyyCgWeV1oY2eM6rK6WKjY2F7jsSdrBxayq1GFBNFAuxoldIH7jCR1bxVPl2CFoyYm2C2FGnUF7m/TzfuPrjRE6c6QCWQEgKmrTVAsgYcm63HY898HhJuXFMxSRMrW3rvV3pmVjCx2q20q3uL0akQirui0gN/Ku+PJOiB2YKpjSMsWS6PlZYsDuNL6nbY86iP5awsr4hIk9ASzsA267XVjkgEk8jjtgV4myMUDrGjs7E6malVOTsi1dg8m/avfBc4FS5KvmLn0Yde5aJlM6pnkVQtiWWNNhQIkyyIfp/ENn5t8qmj8TkqGbQQGYWdtwzVuDVED27H75h0rrbRuYxASU9QKqCKBuyTWx3v8AX54Mfm/5HGlGAI0G6UXVcA1ZUjbcEe+FzKXBZuLke1+Wui8+Ks3HNIIFQRq1NJ69m3JCk/03pNDa/tihlehCb8yIY/LMUay6f/1VNgCtraLzLr5e2K3iTLy5bMrKkkcsmn+yX1FQF342saTY7XXscEfw5M4LuAzeddmqRd99ydI9tgTtVbYWmzarQgeDGK67yhR8PmaXK5rLqZdZJlVtICsuxDFjRsh2JO1Vt72fGWXlEkBVQgY0klxgknTR1JYANUDfAONIyHSo4l9KrtfI2FjehiDq6xygRyRCSO19JX5PwO3A498THV7g3uVZMQ1jSR2pP60/kPG/mCTMsoUwxKSXYgrdkWOdwa4vtiimczMLCPNRNArsdBJ1KDzXy/U4DZ/rr5XNrt5ZhcjcXSmwNu9IbxoWZzKSxGVj5pGhgSbQ0VKlU7BthtzZxeSLZ2KNBJtBmCDZyf8AhM3BAJ+hH/MY8DOu8Ly6g2new5YsTsLHtf8AxxRyAcwCJwh1MRqBJJVttJsdjx9Th36F4KjfLTIiANpA1GjZD6twe1+44whj5mZ2Ndc376XTscu0YXG1LeKzRvFU6iJgVttQpkQgsCV2FXd+/t8rNXqHWJGCmQRKxF6vKRGDA7FSqgjtv++HleleWh/Mw5fUHosGQMBaAEHsbJJJoUjbXhf8QPHqURCMWgZqXzRq1MNNoQuoAA1vzzh/o7pjCxtMYiBvxt4Ab0lisJLI+pkJpyr51QCDxcHkJlQvKKCOlL/MfiRVpqsnbc0B9DXhfxK+UzOZbzltk164wjBj6iB6kOk7kVQ4r2wU8EdM/MZ+BGghMYuRyMuUrQuyksxBtq2r3w9+IensuajEeSgGXRWeSQRQuTtsNJ00NmN2T7C8EzbcOcw5a8NyCY9k8VJNtDb5lIHhfr2a6lnHklbX5aAC1QDkkDZaqg31v7YM9TyyxN6/SswKNRtRwQRsDsQNt8Wcn1FMqGk/LIVkO7BQtfIGqr/LEHUfEeWm0/wzamypWu36EYyejpNv0ix4Bpf4FaPSbXw4J7DcAD4i3ySJ1Xp0kLlXv5G7BHaj7Vhm6TlYzCkUpUBWDuiunYSMCxJq240jetAsWcV+pZ+XON5KmOKNeBpBrv7bfPAGFoVuOSN2kBpTHXqP0rY/THsziWB5YdQvKbCR8bXgWPimWXKxiR8y0q+cLlFspQkhdJFb0jNtyW0XQGFXI5B5nCRqWYmtt8STTxJ6Tl5RKTSq5oX2/lvH09SzOX9DL5IccAaSR9bJI2Iq+2IOKiBArqrtw8oBNNEx+KcjFHlosq0rCgS+lSylrB5U8ixXY7/IjzlOjyw6Zhl5pppVDCUhbUaDwNQpQuggiidzYFYFdRzavEjyM6qtgkAEWa/mLCtgaFEk/TBLpX4iTSIiK0BWIadPlNuK0/8A3AaI39IWzzvjzvScQM7xU0tXhcDl2b+C2ej3ZsOwjW/kSnXoygQ6cxlpmDHyyCmrcsU0sLrc+nVdX3wM6b4cy+VzTzZWHMASFQ0LRkKBpckLbdwC4sEjTsaOkipvGOadGRmjpm8yxGbDeYJbH8Xs2w52H3x5m8X5p5fNLRKxlSQBYzQKLoA/tPhKsxI71zvjMbDEwFrTY6jinHRyONTWqP8AW28yNvLy8roSqlXj2ttNKbO96lF9tQsg4QeodDGVzC6xPBpGuJD6tFk6tFMVO9kHVV7NdbsEfjHNKr20RuTWSYjY9QkKj+LsmtRyO5o1gD1fxN+fk1SSKXRdAMcdlvUTuplsgMwUaLvHQ4eOIHITTfv+Su4uJGdPPQ+pfmMvHLWksNwexBIP7g47HnoHTzDlo433cC2/vElj9gSRjseTmDNo7JpU07Ny22Z8orrRZBm/E+ZdGjeYOpbURpQjVvuPRsdzxgZPA5IJF6hsRvY+VYN5vwzoXzFZhagrpANMRZDHVaqAR6t+9gYfPBWSy6Rehy1AknUrkNXsCQl9wDwt71j64I8OMxs1oOu7Wnevn2KxMkTRlBc47u6vcsomkdgpY3XHGDo8dZ5ldTmaVgA1hNwoAH8nYADbHzqeQhmz3lxNIPMcqAUUASEgAA690LX6tqFbHFjN+AJI9JJYqfLBIUWCxpqDFTSjuasnsN8c44cSbNjanhv7dEba9QPeaVprz3KTwKrSzkNJY0k0CNVgjm143vY+2HHq0MBBSVmJbgDdgbBtaF3x/wBHAzwv4TXLo+aWQuSXSNCFUsgNFmpm0trUihYqjZxdi8QJIAvknSHCBS7fzFRZCkEmzZ1FtyfsVjsNss7mg3I7wafFZU0E82KIa8gAA2NOJqoopsvGVBM6sPhZlKn9dIvfBD/seOYECSQI5FhWFe2wKnT9q/TFDqfWMxH/AGSQiqLaV/s1ZyF1Ux2003w7WO9Y99OmzP58LM+s6RZApdJ3UgAChvttgzI8MX5MgqgYqDEGIziR1uJr8k3ZD8O8nkkkcamc2NbkXR22AUAHvsMRxeJMuswy/qDUNzstUdia5wR695siFlCkKDYqjyfUpsKOfV8hY3wD8mRALZdZFhWCH7sRuTYPNXXfevH7R7fzKHhe/kCvYYbDxSjMT9kD8VdAlE+azSSB8siFtpDYuMKDVab1UwAO4F98Aum+bm8rIsOjVCFMkhdg1W2mvck2D9vs+Zv+Jk81AXBLxqLBsKNr7ck964HG2AHpgyYjiMcfrIYUTrYAgEkmyTa19DjRbj3ZWi1qU13Dfop9iDXPy6aeNOSCZloPPAeGQmx6Vk59NjtR33Py27EmB5orjWO9RKHTrYrQXU2oVpBa1AH96+12+k5cyTSMXi1qqkWWproEekgihdnscBYdss8CqWaWTcqeVB22JvsORwScNRY2V9RTT7oT8GxoBB1RPqCOirKqaFhYu5UtRGsFRQFChQPuTi8Px5lDWIAFJ3UMosd99HNXv9MXY+uAtp0MtVHImldxtsQbBFAcb4qdQ8Pwv5kxCoBbbRAxqqgfE1+lifhWjf3wiWsx7wJwOqKg33kcCulBwseeO9TSluBvdKnWPHfn/wCqCHvpagdqsgKLOI8r4lugdIH90/54bsnk8nI+lIizmguyllVo3BZ10lNSyKrKtgEON2F4+db6UrHzfJSIut6QFoNZBFFV0U4Yeon+UewwyzouP3G2HriVT8bmYKuvy/gK/wDh747y2XmlMpdiYwEWKJmI3Jb9gn6nDR1T8QsoySiNp/NlFHVFIdI501VKKvYDe97xnXR+m6HVmVo77snP93bcXQw0ZaZ1gCaFsm71Vd2TYrY4Uni9nOxGlPjVEgxLsU8yH1SiCSeKn0uYRKSD6k0My/4cfI/8sVo81JMpK5KWNhyVVtJ9wFqgRztWLuR6a7Z562Vo/UbAG1Gib3Hp5+mGTpMLxERn0IWV9Roqq03tsbNH/dwnAGYWQSRC458uWqLi5JJ2mJ+h18Uh5HNASASbagGs9t9wftR398FPC6RtnRqsEKShGwsAgn6naj8j74F9dicTjyQWrUOORqNWPmMfeh9cWDNGWeO1YFdIYExi+wuiO1HD5JkJfvKFFSMBu4I5+I+dp4LILK5Ok18IA399yaxF4sz+XzWUiaCNTIzaRQOpKslTd/Li+ecAfGHUocy6tAj7A2W/YDnYYZvw46nAIzHIAsyklGagGB9idg/v+3fEOaWsDqaI2cOkc2ouvHgfKrLFPFKupbVWVh/e5HY4E9Z/Ct1bXk5PmEY0w/uv3+9fU40ceW7tNHX8QAGvdb/4Gvtj3jy+O6Rmjxr3xnWlQbj3QtPDYKM4drHDStCO0rLWyWbjQK6z3VsTCJAX1b6WQ2Bp3s+2PiS5h2un7ClyshJUsQ2x2tVCtV0brGp468A/FjvYK+uRRvYyNHn13rJz4Pz+aKgho49IB80hd6Gr0ruRd1Y9sOfhfwJDk/XfmTf1kfD/AHR2+vP0wy47AMR0nPM3JYN4D5q8WDjY7MbniV9x2PmOxmJ1ZrJno41Jc0CO3Jws9FSpdSllS+L5HzrkYqyRTEkur7ckqRX7Yt5FiBtvj9Ce04eeVr3iw9BfMGQGBpFakpn8ZZpZ8tEq1qRgR9KIP/A/bAzp3iaaABdZdfZv+rv54G9SzLadr/TAxdZF0xHvRrFHYnCxPJa0kniqw4Nph2bhVtSbp36X1IGWWWJQCIHYiz8Wx44rCx0zrzhpdXraQbMSbRxxIK7gatuNweVFWvCbnXOP/wBvJ/gMAEU+ogE7dgdv+heMTpGVshBbYcOaYwcQjkf3DuvZO3VZ3kSL8u5LOrRWxp5LtmLAEgWdIq+WHbiXw94gzcU0S5mIhGdIy7RlSAAFG9AEChyPvhYyKOZVqXyzudeqtNC7vths/D/rTzTFZZS/oHxAb+rcFu4ArY+/yxn4bO2QCM+PNNY/ZOw7jMCRyHDTwT34u8UeVLJYcaSYwnY+lm1MK41DYWNrO9Vgj4YhikysUwCSl13OnVpN/Aa40naq5v5YQvFPXc4r5hbWSBnILRaqAB0aWNC+9g2pJNbHeXwl16aBA0IDANZVqVSCBY2O3F38z8hhAwBrc2anatEF8jaNt30WgdZy6JlZ32T0dl0hbIA7f9b4RtH8Ir8RJ1BhpSM0zBwAzXJtqIYUAVPc7xdW8XZjMh1DlBJCyNG1FddqYyp0KEa7u7vg3sBwz81hm1edb2xYM6kKrMIlCgKgRrsWSGN/BiGMy1MmvyVGOeBlad/HfzS/ksjLFmUIaFWlDtok1howOxStRJ/lq9W9Xziv0Vwf4hHqDAIvAY7n/Lf5YHSvIwoOunUaK0l1dFqA300BfA2GJ+iFrBPqVdybsqK3P0w5GXMa7Lao+q4yAkZtyKZqWddLsWO52D3XJq++JesdMkdMvNICIzutqGVyjmwdx/SdiOLwG6v4mBOhVPpbm+dsSZjx28mWgyxT+HBqIo7szFjZ+gYisJxbWIEgX08000wSyNEx6ta9lt1E5y9YLllWNowhBMjVa+X5rI+lQCX8tiukGqCUax9zvUoWiQSu7abtWZiWUqKYKzUXFwuAQp9LDU29LuS6hLLGgMyxRimUNKqnb4TS+okDYHkAAcADE0mTSyzTlyx3ZYpZLJ92Kiz98HOInaKBvwTDcBgHuqZKD/L6DXyRjL+LWLivQRvrOxumA9GoqNm08mwqWfSMSdR8QCeRnCm9u9i9IB3O/IO/fACIxRufNWQppO7IVAPY7MTiOTquRU6kmkB4IYMQR8vRsB9cAcXSdZ463khTxQQSgYZ3Upv1r39yK5PrCRy3MpZdJND3PG1H2++JOp+I2nfVJDJHE12qm9tjdXdtwaFcmuMesj0CfMwDN5ZdUKMWEupVI0WSaYg+k/L3xZ6l0vqOXh/MzlkgUKS4bUyq2kD0hv7vbavljmwClVnTSuLzTT1zWY+L2U5klL0lVIvmq77DATDd1TwpmMxEc9EmrLl9GskAlu5IO+7XvVXhck6VIrhCvqbj/wCcMNIApVEEEr25w0kVpWlq8FVvHXg70vwPm8zIIoYvMc70CNh7sSaC/M4Yuofgb1OKMyeUklCyscgZvsNrPyFnFwQRUKkkT4nZXgg8CovC2dmEIAkaONd7sgUR7+1g/rglN4odVtWYjjW7kDi9lvUbHHA3GKWYzFdPyS6bkp6XVx6l0HSDzeo0ffEadH0rrkXzZDZ0lgEHNcMCd/oPrjLfHG5xe8DX4LXjmkEYji3C5U2S65mp5NCzhfbfTf3Y3Z7DEDdezEbFZMzKCDyAGFb335sAbYoxTmJ9RT1XuFIAI39gQCDVEfsReC2R6l69UehVbdkkKKuwqgO447du3Js6Jjbhgp2D15JVr3uNCTXv+y95TxbPtbCX5KWVx8I4sg+pq25onjBXIdSbMkiKaQMFJKliCKBO4v2BFjFHqMGVlFr5cUo3Bjba/oNvvtij4bzXlSzFxbeQ0aEAcnSAQao7ftgGxie0ua2hHJOCeaEhpIcD67firMnVcxZ/jSf7xx2K8WbDgNQ3+f6/vjsRs2i2QeAWkJYyK1RPxZ4xkzxI1SJlrJrVUk7dmf2T2WiABsCeA5d32rSqAgAbAV7fbudzvjxBAfSzAu7AHc0u+31O3bbDNlujPPO8cS27M+m9hxVk9h3vGi95Nl5iNgBQTKdNbymOh3d8suyCyFrUzHfj+zB77nBTw+pHSq3BYMAB3/it/lh5yvgWWFI7CyNoVDpo1QAO71t9u32xR6b0KbKgRzIoIZmXRuu8jMNJq9tQ7AjbAZKsbUjf9UcAOsDu+izPpYVHzjmjojJPbVf8vyPY/fEn4az/AMeRT/ZsnrU8EXyf1P2Jx4jjf/TNmUv5jqKvV8YPA29Jvfavrip4RA0Zwnass/PvR/44O8AtKXZZwVjM9CbLT5yLskbFT7oQSpP22+oOBmUVvysz8FXTeh3NYcsznlzWQM5I85cu8cnuRTU301f+s+2FPJq/5KZfLenZW8yjoFEbFqqz9ecVYS4X1qFd1AbLzJYXLnky2CSN/iA2PPfDN0Q6IcxqJ0rIFPudVCuBvRvfA2Pp5kgyhXlUYjv/ADJ2+uPuUyUszSonqGrzH3oagDVX/h9MRI3O2+lb+K5po6g1p8lFnEqRSF81tR9BUVpBvjnjn/lhi6NEjxK0aujRSeYXOo0GWQndeAioLPcdh3q9NyDZp11Nst+WwRbN7Dkj73xhjk8LyZKLTcukG9nUe+3B2+WG3wSzDLD73NLj+nZyXfFHRZHAcPG+qTQEVGQEgE8kb1QUj3O9c4X81kXAMnllK+JQ66QtA17m98M+Z6a0xL+XPMtsRqkLqDXqoGIgUPbjAk9LiLX5Quv6hXtwIwPvhjCdG9IZqOIJBvYW8x8FR+WiX26LNIzMkTso3LBTQ2HJ4G+BxjIw3zqyo6hdJIGnlr3bbfi65xc6eGmlQ6AzMy630KSbNbgjc0Nz9Lu8WxEJbM5rrH66aKQOpVOHhvwmsOQVjHZMYkcmr1FA1XyAPb64G9Jy6zhTPLIGcbEMQsfsAONhh66lnJGysumFtJDISvoYNrKqAukgq6MAGW+/fGWtn9EixhJCpLAsFLUE+M1tq0Dc8cYysQ99msqtGHIAS/RFMvkpJIQTbabUkgfysR+9XhI6v4MzK+fIIm8lNTaqNabJ9u3/AAxrfTMii5cGIhiz0dYlVVJpjqGsbspu+DYrFDxX08eRIXAQSppaRj8NbHmzsFY/Q472g0AAUOia4VTX0HpnkdAy2XGzTRxofrO41foJG/TDR1lIcwsmRc+qWBjp/wBgnRY+jEfthR6h+JXTGkyiLm4/Ljcux9VALG6oPh/qZT/4cJnVPxPhHiOHMJKGyqxCBnF6dLWzHi/S5Unb+XDiz0Y8Red0rw7FlzBqJQK76l9EjSazanc3ZAK3R9sZmubBj84pwpI4Jr/oYdfxJ/E/L5xhDFIpgjbVqo27gHcbcCzXvz7Yzzp/XkYuGpFv0j3B5v59/vhKarzZui9f0QW4VgEkrRnrQWNCNCeHZbd3aV+BHjLLL+YinkSKaR1ZC5ChlAoKCdrBs131d98M/UuidWyEc8+Tzozin1+VmVLMALJ8tgwF12oA0KwseGOs9EzXT/yeZMMEqpoMulUZgCCrrKV+LYXq3u+QcXM1486b0fpz5XI5hs1KQ2j1awrMKssAECjnSvf6k4cbSll5WYuMji81NTU61Sh4dz0EmqTM+SplYP6kutRZm0KUcVZ+GwdhRwUyM+TVYrWMnVHq/hkkBYiHJ9FHVJRoX74zrLElI62IAo8b/X9D+uHzpuWlZYp2ceqFmI0kXROwIkGqSgTpAGwOFpJC0WFe9NsMbj1iRoiCdZyYdywQL5cbgeVR8xOVYaKtjsSAF2xDkuv5ZNIbgQxg0m5ljcN7dyCCfniXNdGb+I5egF1eqM87Ag2/FG972o1jv+yrhDiZPh1BSqAOdDVpYyg76QBYvcnejUCe2i4tbrWy+w9diWBVbXqBjNaGoMsjl3v3dW/avbFDxL4iizDIFZgymQEODdFiV9R33B2X+WqxPmOnRjLyh87E7bsAGXcgDtrogEFaG+10bGEPy7OzE92b5/8AX64kPc4HMKKc7GOBjqVd8zVbLsCTt9z8/vjsCjnCNhx2x2LkPJqh7ZvFP/RumiSJW1geWisRQJ0hAzEWRx8sEOj9TeKJuoRSkhWbVDpWmiD+oWTq1ULBA5Htvi34Ty6tCzElRRjB2sBo1B99wCf1+WJ//wDhKyb5aOdo1DBiOdXqFgjbYnfah8j2CHAUpqqZTUkp/wAxJNII5Mu6BCmqnDerUAVO1UK/SzscKfjvxZCkgQEtJGGBA4BOkgE8XsPerwyZDqqmJrIuIU5Gw2G59gNjt8sYPP1EyzvIbJZi3fuSf+JweUh7LaFQ2rTVOU4WSKPLoKMmkh1FAksln23D71Ro/TFjK+GBIFRUEasfJkkAGu2UVY1Ux73Q7Xzgf4lSXLQ9OJkLfwtSRVstlW0mt2DWo39iNsG/DefePp6Tyn4MzrcEjVVHdiTsdhzZqt8BygC6tnLjogkSK0IyqJrtyAy6aKtakDjcnbfYFTvjx4d6ejselysoLA3oFsorXyy1qrTe5O9cixazPibJ+hssp86IkIG0kHVdEFDXo1MwDDvtzeA3gn09flVt21zqDf8Ae7/3QR98GjjBKFJJl0Rfr3hgdPWILJ5iBGVdgragVoVZuyV4PvtWIug9LzMKzMdKmQAqC3LjVd0dqBAo4K/ij0x2iDUPLS3JvcMdIrfm9jt8/rhd8N9PMzZWMAaZGCu1KSBvuL74fb0eJY3HNQV4V3V4pYYrZvBpU9tPkp+lZQ5Z0jawwo2DamgSSN+L+WNW8V5NZVKbb9/rf/PGc9a8JR/l7dWgkaVI4vNMLeZqcKSvl7+m7PywJ614HTLFEqWWV20hVidQTdWCy0RqoD64ajw1KFklHburw76eaFJiC41LfP7Jx6Z00xQvFqVxqfeiOVX5dq5+eBA6SJ0AhAV/SPUXP8gs7gKo1fyjb7Dda6j4M05v8vG4I8lpVkHqVwqux0181ZPqDiNfCqGBpTKIxEyLKSpei4NUBvQI/cYvh8IYpHTGWpcQfdpx3A71z8WSMuXz+yteKejy5VEEpDSOrE0boaiBX+OLf4fZmJs5GshpV9YJG1qpYgj7cj2vED+Ak3jXMI85AKLoZQ2pFdFtttbAgD5msCE6PFFmxBOxkAFP5RAKvpsqCbBKtsTxYNYO+DbPc8PuR+3d4oe3IaGluh4rZOl+IY1yUpmly7hQa8mTXr1H0EirU6tt/rtWErqvjuCNtOYy3odNS6NJYeYbzI+LbzGpfcD24xSzPhfp652PJk5kNJppy0ekGRNSggLfJVSfrgV1joEGWhQyCQSvKyhLG0aHSz8XZewPcKcJjAtc4Ufr/b91f2igPV8/stGyfi8HKCYr5bvNCHDMrhlYjkhQB/D9NEAjQDvziv4l6kma6dnChKKjzISa+HSBZr77CzWFjOeC8pDAs7ido2hSXUssI3b+UKRrP1rv8jgVmfCn5WOPMPLpDIjr/AlZPWthfMrQWAJ2vtgX4cx//Jv/AG/dE9rLdG+f2RnqXjzpcssKtpMEeb3DRhqiSEhJFqNSI2kILI2pjXttikfFuUaVA+ZgbNplpFXOmA+UJmkUoAvl36I9Sh9G2rFuPw5L61Z4gwzEcEb6PS/maCGH+zpYNfsR3x5y/hxjmly7yeuRXFHLyx0EDtqAYDVdMo0/LBfY2fv8kLbu/b5qPpvjHp6icSTRPPNMxXMfl9CxsmXCxymLSwIaXVt7nUQDwF/D3xJloYcy2ZzCLJK5LHQWlICtWkmN45FZzRjcKO94uZvwe2TdZJH1JTGijxt6aG6OAaN2DwaOEXxDMX9R7t+m3GJfgWtjMjX1A5fdc2clwaR5p86P41yv5bJRZiZSsMbPMggDF5FkXyIqCraoFDt6hYFEm8MPR+s5QZnMTRLJIuazMJLRwNSRrCGckGF/SZSylF9R7HvjB1B7Y2vwgzLAYNbJsrLpAH8gsFiN/c1x74xZ5TGKhaUEO1NFnXVMrIJGaRUiMhLhDSABmJFKd1X2HYYgEFrZZK4vUK/XBL8Qw2qMs5YnWLPsGFfbfBfL9TjfozR36VWiAq/H2/mv4q3rvim1JY11NSriAZ3NroEAbNL/ADLljv7qP6dtj8v/ADHEij+GSogVa0l7B7EHffc3+wwtQSWV1KWUHeuaw5Rzj/s9gp9JGkj08nihsxPY1xeJk6lKBdGM9b7kEkVe0kZ+jgY9vLaaQ0YHf1rgLBGQSCCPrjQPBuUEnTpYjEjGVjTMwUgivZSwK0G3PfFpHNYKlViiLzQWslAZf/bj/wB8f547EckTRM0bAEqSCfoTjsG1QCKWK17o8N5ONErc6n3G9i+LsmqGDUnn6bo6VGxsAGhfN/udsBuhdIUsy0FAAUEPZfgHfihpXhQbxY6301ocu1yMLBUBmJUbH+sne/8AHjGY5prdPBwpZBoMmzGKGSe3kkYuYyaVN2caiADSn2I2wr9KJOZRWXUrSBdLDYgmtLdh232H+BLdCk05Mznd081LJJJeV1Tn38sTYMdGltS4UldRUjtdAML7YdDeqeR+5+SRdIQ9OeZ6f52iTNrBqjFRh9NKNvfYnvjx1HoWSzLAzvpIUhzCdAcf7e1Wu9MN9/phD63lUWGWaFaK6KYAWAZFDW43PJHPHOBfVfDk8a6xFKzNqv0ux2/8N0b23OJNd31Ug1NUX6h07IjOKMpIqR+ldBYyMzaqLfEauwPt9sD+m59IfETEkaXkZCb2DOmnn+8QMRdD8ISTGPzIpVEryI1owpVAYH3AJNXtdbfIR4o8F5iPPPFFFKw9JVtLVuin4qrb69sXjJDiCoIqAnzx94gEksmVRAzLEtncsHd1On5ejck+9YXMnPLGIHg0tJAQ/wASMLN1tq3ruO3fFXwl0ecpmGmM8T2jgOsgMrDWaax6he578Y8ZzpWeipVSdEZte1kE0KIF8hSu9DDjMXJE0tYBc768O3ggPhD6HgiuX6vO0Ij0gvHKJQSoIV1IN6iwCXsDfO2LUni9mZXPlxyrZLqir6mDAkEuB3JHzAPbF3qnWlVCkEWclQow9SaWVmoGjo32Ml2eSoWgBj1k5vzDeVHkJ2aQl21bWQG06iSpOnURV/O/dVvS+Id1nQCnnzrU+X8qPZgP1FecjNnAY39UwjEgVpSjN6xoZSTJumx29+MQRxZxlkjfKwpHLXmCIIpYrqKn+053OGLIZeSGJI5QVkAOoEjY2T2sdxgh0yFZXqQ0veqB4Jr/AA/UY49J4oGoYylefHtTzcFhqULnVpy+iSplzKHz5l0mJo2VgEoCIIEtdf8AsreAIRfP8wFmbUXcUt018AH3OH7xGlZSWrH8PcE3ZJ+ntW3veBXgchocx/C1sNNqo9RGmvfixXy2vnB4OlcQ5pOVtrWB+qFPgIWOABN73p9EDMWZzmb8/QG0FQSpVaVRS7FuaA4xa8UdF6jm5zPLET6NmtAoRPf10OSdzvuffFvwFmtZmJFfCa9r14NdY8XrHFPG8dhYmSg8eshhbMEZCpHsGv4TQ97x9KzGYsyNsLWPLmqSYGMQiTMbn68ko9ayuZly+XEkRBSGMrsADEWEcZ+LclmUe++4GLef6d1B0VJMpCx0eUraYzJUdR7VJdqaBNbHnFrrP4hZcw+qH0qsca+XmYmag2XlT0mzQaOmoULI5s4NdMX8xmMjmIJQGP5rMeXpYHRmZxHRJWrjdt/fRY7YY/EH/tHn9Ut7O3iUvLn86uWgLAEwMPI3Q/C4IsB7NFK44X2xFCc95pePLQLIgYlkCAkOpU/6z1Xr7d6xf6d4fzZymXMMfmFSVLWB6QrKGosLUklux425x7hyGZyoph6NGlr0WACCCDq52+m5+VY7un6OLW7OtaU77/q7fWujF0YJBUE+IQvrEs+Yiji0rqSOyxKLaLRrWWpgpI25A2wO6T4fUerNRqYzspJ1ANq0mypOk3Y9Vb4YY+i5meONUjCldiy6KItWBrXyaogci/fDFH4SkUnzWGhpPMYAcbL6ed/Uuq/nx3wLEdNmWJ0JewA8DQ93W4+SvDgWwThxqSONxp5pXy/hzKQzpLUcRQHSCQLa1o+o/wAu9f3sG8nDErO7MnlOSwJIC2eabit/+qwh/iinqh7Vr/8AZhi8V5uuneR5kZRYtv4ZHpAXSB6yA11v8uMKYd20wrA+5Nb960p2ZMU9zLAAW7kufiSqSTQiBlkJ1/AQQPhPN7Cr3PscUY/BTRKvnMQGAajIsafv6mP0GKngjOCCV3KK5AGxF+nV6q7X8O+/fDh0/wAVs7qvlRa22aRgW7sxoE2CbbYHcmh2r0mGgYGA0XmcRNI55ohMHhkqpKRowbbZpLNC9iwA4I/UYkXwdJoLBCoWmNuGUVv27lQa5NfLB7qcubpyjNbOVVAii41HqY3dDUVAA2N7dhhb6xmJQwR5ZGYKNasTSsRZWvkCAfnYww6CN+rQgxyy7nfP4oB1eFnzJVALockAfWyQK4xJ0dJoZjCHiGoC2LoUQmhercWBzV/tir4kqov6qb/dvb99WLfROho8RklLKh7qL34322N/LGROxsNW7lqwPfKcw1umBPBOUIBbPqWO7epOTue5747CSoA2G9E7/fHYrldxUl7f2p/ihL0Ws1x7k99+fbfBCHw8shFhjXHqah86ur+ePWTgF17bDDLDKqINJBY8dwAOWPuB/iQMeffiZBYOPivXOw+GjbUsbXsCFp4YjWIRHVo8wNQs+s7Czd8v9PViSDJMigRFgCuociwa/Xkc77j3GDDQEEglWPmRG+/xQXVbHg2a2rtirl8uwEYUD1ILBJ7RxCyOxtXG1XQvAYp5XuyBx8VjnERCQ5o20/6hLWcgtXQ/C2xxque8RZmEqhjjUFbVrLWOPcUeLFd++EXrXTDpL0uw3MbA7fP5frh08WneD/uz/wC3Dksk0WHe7MainxpvRHjDyyRhjAAa18OShPiLMN/rK/uqo/xBwLzXX5TIU834V1NqZ/maCqRdLudu4wGzPUZldwotAykNpugCgkX5k6rU/wB7+nHhszKNaAMyl0ZAVAEimWnDmiR/V6q9LbghTjFbJiHXkeTWm/jTut9eCl4hZ7rfJF36sho6SygWzlTtey6bFsWPFdsex4jjUWJXX6ax2JPHt39iRgRlpnDBlDMRGrqrirkHmJp3Q16VjHxCrvUdjjjAy+pFLqPLZvTTFmMmtRY/lYxyfKqN0KqGRtdq4HkaVPP5aeSptQbURCXNRyPXmMWezyd96PI5u/0OD0XiudBVI1bAaa+g2YDCOfMhMoXdlKqp03YCw3XoO2oyb324NYMdLmZkQv8AHe4qqIeqPzqtxseRsRgjZJYnh0TzQkampNe5FDYpAQ5ugRnNZJpXkaVQr61BAY0N4AQN99m5+WKgeGMSatGwqw5Ol9MhAHqNnUF2+uM7/EvxTmYOpZoJPKqiUKqowUC44mP8p5IX9B7YHZSfPPH5jNPoLdnj2bfdiyBVPO5+Y5vHtWQOeKAArzr52tNSaLVOsSRtrCoNJu7BYE+ZW4J53F9rN8DFONFhZmiVEOk7qNJ+OqsVsK/YYz+LqGaIOmZnrms0pO5qiVTTuaHO5Ix6hjz0mw/NKTxciEHk8FASO5Iv3PbBzgngWAQva2/qJ9d60TJ9JAcCONFDH1MoAr1MBdDfg1hM6w8DvLE+ZzC+YfUiRiqobAmMuFIo1eFXP+L8/l38t58wtNYqUVYJ3Ho5sn574Y/CxSZjJO2uUMbaRl9XqcXvVmlJP0JwnMfZ6vpdNRf16NrZfcr0aBWGifN6iNIqJOKqq8risMHQv9HliMUk2uGNoV1xL8LyeYdQoWdW97YsdPmebLg6Qpsr6W2oMRt9QAdsSZp3DLZ1BQKsd73v37YzZek3MBAaKi3q60oejWSOuT6HYinRetw5TKRQkuzIunSBbkAE2eBVDn3IHfAPqfVYc4R5ckqArYBTSJFN7izRGx5rn54qJk2ZW1yMsjgrrFHSCx3rv6a/f3x7zmREf9g+sDSFLKAaCmyeBd9vbGU3A4NshmDusTXUb0RkM8ZoGnwVzwr1TK5dnAMoBGouytpdlAtU/wBrf4f04wa6z44y6iNTrt20fDsjElQHPayDxe2/GFybJAlNLKNKoRamw6lCVJHNgEat+cfekZALEVmkBYzGTZNqsUP2B+V4DN0dhJH7Rz6n/sOHr+FOynLgcp/8lJP4rG2h+Zf/ANmAXVvzAysKyLKABtYNaRZG/wB+Dxhr8Z6fzGT1i11te9f0b38uftgh4p6z5EDJqDLdKHrVuN9J7ivfm+cbOCeWwRtArr8SuxkVZ5DWmnwCyjIvIJF8rUXJpQosknagO98V3vDZkc9LGQzZeWJirEN5RYAL8bKCAVK9yL032wvdM6l+XzEU4FmNw4AJXg3yCCPscOKfi8wYMMrCCEaOqfT5byeYyhRIALO302+WN+OVzNF598Ydqp38QZgqxpgFUOSMs4KqxYh70bAlmprrc1gL1nq8hltoZWldiqhoygLA0QEG5Ibatt+cNb+Is6kLMuViCLEAH8zVWmF11M3nfxD5L0FfUB6KHuuZ/wDFKWXNQZlkTXly5UadiHYnf1XailDAg7A3eDHEv4UQWws3evBLeXbzHlM969JAsHZuAK7Vx8qwwTdIzQhBjXQjiwAyhrr4av8A6vAfpswzGbZ30oJJC5A+EWWahfbtjUMl1ItlJCwjZQG8rU9EEdwNJo9wbvb54x8RIQ/j2rYw8YLLLOkyOWoeuQHuCpO/f98diLqeYDTOw4LE/rvjsEAdTUq2WPktAyjaZV+L/WfB8X9lJx88MTZu+CdrujtVwHb2WufvgBHkJDVwyWu28bfruMHenZM1pbLkj/uidv8Ad/fHnpIjUEgrbxWHbP1w4KTIzWBestrFEHtpyvHfVfGJcszMkegsGEYALmyD5WW2qvYmwRyG96xZiyBGygfRks/cgqT9xfzx8sx2aJPsqbf8Tf1P2wIRua4ObWvYVmNwrc1MwQrrss2ko8ikEUQAoNfZRtxhn8d5YypGiWW8oiwCaJ0Udgce+jLqhBZQCS3I3+I++Iz4nhWV4V81nRtLCOGV1BoGiyIVBAIvfbCp6UkdtIdmSRwOmU9nFEmMbHNDbUr31FEsp0CXfn4rBKtt/Edq+GqZSqn2A27V6Tw5KBVlvgFkNdIz7fCRZUqCa3IJPbDjnurRwo0ksqoiGmJbg1dUN9VducTS5kKuosAKLfFyALJHvQ3wgccSK5DfmN3+KEZAeHmlHNdDkYsVFXEEGzCm0yDVsnuymwR8P0x4n6A7BtqtZAop/QWKlKNWQtHf/aoCsUJPxnjEKzHLTiN2KqxeMaiNzQ1XQ23qr2xV/wDr1l//AMvP/vp/nh9uFxm6J1v7moW3Zy80WzPQXJbSKUk0tPtcaKDdXasGYD/a7HHZTo8iShzqK3wVbY2m42oCgbHAO45OB2Z/HCKMgPlcwpKhgCyj0sAyn6FSCPkcT9I/GaHMzRwpBPrkYKLZa3PJ34GLiHFsGYxGg/ubp4IgxLNLeaUfxBcDrWYYqH0z2Fa6Zhl0IBog81wceH8dRkkHKpIoNRoxOgClA9FlQfj45L2d9yM/FByM/mSDuJgQf/4o8Acp1aMsDIosc7Eo31AII/8ACftj3/R+JZJC1zrVAPiBZeexERzV13LSM91DMoGMflxJHEXOiLUpkMlBFskElgDdcb18OFjqXV80kfrnZGdv7NNK2pAbUSlcsePfUfrJF40crpJjYVWpFYHhwAASFXSrtVDbbFmAwZnNpHKxeM7goukn0MdI5N3XPfVg0mKEb6C4vVRDh8zanW1Ep5qTVFIWNmwwJNnUTufuLv6DDf0CCJo/4koA1lihqtnlXtudm4+Qx8PRcuVzkSI7SKyCHaz6iF0Hteo0fetvmGjyUkMjlgF161OpNbKQ7duVaxztjOxUoxGlloQRGE8ap3zfikxDTA8VjZDIyqoGled7O9jt9cQReKNfqlePWRRKMpWwH3okEb6L5wHyvgmXyh5csTCSm1UwcVwNVWK/p7/pXnMeE5mCp5qegmmFhjuTue5snfGVscMRlJ8lptlxAOZoTV0DqCzylNQNKTQrkV7Ne2Cua0JNHEEZ2fc0a0ruL3O+44wodG6fJDmZMy7RgJA3wrQGygGsEc512sys5UsqDQ2gcelGq721cc/zYvsMO2PqtBPYobiMTJJQuI70Yn6hlkkeNtepCQaUkbdx6twcDsz4igYH8uGk0mm9LCidhvqrnHda6KdYkLhRJGjH5NoA9uARz9cW+kZASZQxOCoBkUbCgFBvetwCBW5/bEOZh6CjG+C7az3/AKjrc0B61noEXLZqdtLI0hjjQatZHk1ZJIFWb37j2wB8e9aymdjhmhOmYCniKkGv71aTRvvuD9sGut9GN5MBC6I85csNSgVBWqth8sS9Y8KRZnSAEDvaxlVKjg0TR3r/AK9sHAZEWgeWiCNpMwkmvbv70k9F/J+s5pJGAK15ftpfUPiHLaD34+ZwS/L9O0s35bMlVjLXuAG7avUfSSd2FUNIq7sR1nwvmMkrLMtWQVZTqVhuDR+RI59xjQPAHTFXIlnlLeetMAB6VBrTZJFe4rvhiSfZNrSqWZhjI6hqLIDJ1vKKChOaCsrAVI+9qgArza41AEiq5BvavIvS7P8Ao06i2olieHShWv8Aos3exIB1chcz8WlUIvRqfQ2+6g0DeNB6gEl6YBqWo47GkXTGjes1yCVoDk4l05FLKrcMDW5skvqL5ZZEkyaNSFmZZPmxKcsbIXY1/SDve1hM2RDpilRrBcxnUNLH2YqNxfF1YBwuBGQHUrCyCCRXF++GTpvTNcfmtpGldQ7k0T2HzFXiJSNSiYdpNWtQtelTfzLZ72Qf+OOxcj65YvQf1/5Y7Fqv4JagW9dYyZjkZyW0kuaHy3+t4gjzqCipsGgL4NsVvc8XXtQIJ5GBXWM3IkshUtPu4CiWivrU1ZsL35risU+n+J2k/wDwspKsBpklVb39mj/X67++E8YZZZK1NOFbacEbDtjhiAAFb3pfXimR5Q38iNxuU35r/wDz7c4H5iKOSwFpwpIAsCgSBdc7/LEsmsnVBl45t/UEzKApd/EPJ+EE1d7YDZrrGZBZfyMoK2tGZTd2L+AbVuDsarCrY5mEFhIpzp80ZrmOq2RoIPEVTr0TLFIlRgVIJBBN9yeaH+AwnL4WaPJS5v8A0n85qklUa2Zr1MsYKG1J0COyVJ2xHkfxI8qoHyOYV6LVq10u5u2Oqgosk8fSsV5fx0yoNCCU/MFK/wAceelw2PGIkkjjJDn1NxcVNtdDW6hoiaxra6CikPh7ONBHDl4pIYsyS2ZMsqtILKodd720WpmVQDwL2IN3rnThB0/O5pov9Jm8wKStuiu5jRV50gRaSa53vHeHvxVizsvlRZeXVV+pkAoffDmsjEf2TftgTzjg4B8VKGpobkV0JqeQ7AEQRtIqCse6LnUDZUSzFI8tl0AtCLeSS5aby2IKIQNgCdNBhucD8/1WNso/lSRxmeSUyxeUWYl5wVPw0qxxKGDAndiANycbRn+o+UpZo2+m259sffDfUEziSMiaQj6PVW5oGxXbesPRYmd8nVgJNa0zDmeHE17dFV0GVuYmyy3NeJItecmMqOS7oq6SxkhEDJCq+itJkfU3FaBztj34KbzuqQxodWXykA0ELQLiJFZroEkuW5xsT5Gvb9MRMgHYYI6LGmNzWYc1Ip7zbWpy3fFDBjBqXeS/PX4oj/Tsz/3w/wD6o8JhQjkY3rrv4dibMyZgZh0Z21UE+E6AmzB1O4H74Hf/AE7KsWGbl1e+k3vzv5uPWYTDStgY0i4aB4AJJ8rMxusu6NmNMTr5YYlgbbgUCOPv9OMH+mdEzJj/ADkB/s3oBLLg7cIAfTvx7HisM+a8CWKbNzEE2RVgmuTbnehV/LEnTPDsuVV1gzk0Yf4gETer97o/TDBws36QubiY/wBRS0vRM87PmCTG7FbMh8stqNChVUCBzVbYv5vMZgzSyzBRMEitEo+Zstspuq0+r9eMFOpdKmmiMMuclaM0SPLjF0bG4F8/PC9CJIkEflmVUcsG1srEU61YBoU3bC08D4m1lAFdExFiI3GjCV8yUmYdPMiR3BlIVQQCH0k3sd6A7jjvvghn8/I4QAxC40sMxYnzLqxsAVIN174oDr1KFVUhK0SwLFy2nS1knYMLNUeautsfeh9NkzqtHGgVo22KLZIPFtY2W9hZ5wtRhNSKUTDpgxtnK9B0OWGaWKSQvF+XkTUoIG4Usovvv3+uCOW8QxwQxlt5JQymPYUiroVz76tKEA+zfKr3SfCebaExuVIAcHWfVbUCL1b0N9//AJDeK/BboJc15gJUbRquqgBp+Im+d79z2xUljyA4279UPbtZ7upV3rPiTz4IiVqmKul3tUVf+px9saR0vLxvCFK2NCm751D5G9xeMonzsIyyqkOZaQrothSq381HfuBueAo+eH/pXVl/LZVI5USX+DqDuPhAYGxqUsNxsOdsXZCMxJFBuqivl6gAN+S99eyZi9GXjJjWF5GAAPq1Rr/NdihZVdzRr5xZLp0K5hE0qPSlOWlN6lshS0wYC9h6TyLxdzXUZxG6iSPzGmZlbWqr5aqlaQWc0X9PytzsaxfyfXfWwNgMFK+pCFtBqDEN2a/f5Yco2gsEvmcLVKCdSy8GZgdczlyI9cZXV5i3E0ijUSGvUPiI+Y+eOyfhfKpG8WVSo2hLH1z0x1EFf7UHcX3vf22wcyHXFaNRIdMgC67ZBbV6qpiObP0wMTxG2l6nj16JLuSDSGA/heWdWo9vivbmjtjtmHblG0OtVTHhKAZeHLnLoYpRqO8o8v4XYbyFjtpAph6gb2x46p+HmVWKOOJWVGlRWTU7Ci/xbuSNPPt74P5TrUKoBJmonYtufOjIA+wXavcdzgR0jq2nL75qJ8w6qtHMA6CT6mYNK6Wo32UcVVHHBl60+64vtqoOqeFoJZIstNDrWMh1ch68rQFZSQ27mQBd99LX2wUyfgDIRqyx5dRq2It9/luxxBJ1qaRU8p4iRGyvpkjZRJdCQEHfYatO16qNVizF1dxLG7yaYGWM6g0WktpJf1VuLq6PF1iHR1FLLhJQ1rdVcp+GHTZEDDJgA3/rZBwSONfyx2GXp/XcusYHmAUTz/eOOxFUMkV1SFmOogZpljhPmO76Q8caJLRkLeoD1KBp+IEkk7b4+ZrLCeXLZn0MnwFNJTTvtSgkBgxIZTtz2xfyuSy8kshzE0nnZOSSQFSFQ/EdAsWzBdIY1R4HfCf0zMtJMiR2oklX3Jsvq5PzLc7fLAmQGQHKrulZGQDVFvE3X/yv8ZS2s6ogF59akc7UasgnuMBOl9YgzGYtopS6LqJNaiyrIUAJJ0rpEe5skmr4sn+IOYGXzHkp6tUf8YuAdWonSoAAAqifvi14MhizSPDHFoFL5hFsaDXsfiCkDTXO/wAXGLx4XKy+vbZVmxLXyE7vNJubyL5iNWMiw+bGFNtpFlizJvyLo1e9D2wJXw5kox/EzTSt3SFRsfmxOn98OnXvA+uEQ/ABLrJ0kkA61G4DenZN99zhezHhhMqwT1PYVm9apQJNbOgPA9u+EQ4FxYH0voPrRNPLAeqLcVF4YzkGRlGZCOfL3AY7kHm6IH7YP5r8ceokGWLLRJADW6O3/m1AX9sVun9P1qWWJiI3FqWV7KlGq024K39TjQ+s9P8AzOUeNoQsWjVeoXdWBQFWD9frhmQNY4HWqHG0yg7qJJn/ABMzWaiBZIqO3pVgRvuPiNX+uHz8LM3qy0pYKn8WgBtfoU9zuef0wldH8IrDEFUlqAYk/wBRCll2P8rbfY2dtlrxRn2yWcyco1ARsJKvmnF8EcqK/bbjDDYoxSQC6XL33YTZb1mOtwCfyDNGJqvytY18X8N3xvihlOuRTtMsbEmBzHJYIAYbnnkfP5Y/N0nXc42a/OBpfOJJWSiSLBXY1VAGh7YLdE8XZtIcxlUhaWXOMSXIYudQ0tQ7ki98HbJRCLFqWR8TyS9UzOVIXyoo1ZCOSTo3vuDq/YYq9K8VCZc6wBP5eR6F8qFNfSyrfqMZ94a6nmem5hp81C+g6suWbb1RqKVTwa0oL3FYFdI8ZvAcwAo8vMli45IsSDY/LV+2CtmpTvQ3RVRVvxInzE8K6UjQTKaWySLqiSaIonti14t6nmsxmTlsosjKrBD5QNtIexYcAbir7E/RG6W4E0ZJoB1JJ7DUMfob8Nc5BOcymVJiMjEvPGwtmUq2ySKRxIwujYX74ptXFhvvVtm0OFljHT+qz5TMiKR5CwkCSIzWPZhR/mB7jbbuN8aJ0/obBA9in1mj5hFDf1MqlUFXVkc748fiy8L5iMzzufKzPlkFVrQsEL2QsYbUztV2V5oChirlPEMbKmmTVWw0hzV81S7X3rGfjjI6Foad/buVwcj6gbkux5Vc9mFSKMABdcjEtWld2Y0pYXYWlB3IrGq+HcmMui5fyTGVpNgSC11eruLv1c/TjGdrn8lDK6xaohoGtR5g1tsQFU7jeudr9sH/AAD17NjzWljneJ00R7Ow1CiFBF7hf8MKGOV+lQ3sRXAOAqnbLZyCS9L32+E8jnkfP/PAbxbmhFkptLDWyrpW+5Kkc7fMg7c4BRdSla9ZkYhiAHDMV343Bo7C8CevQZnMny7l8o6RpIahxwCK9NXvgEcUwkGYW7EJuWpVOXq6RshBLNoBLHR8WtyQdBqxSAHuq1sDeB0XUF/MIeFX0g81sQD86P7YKR/h0/8AU2/ehi1N4ajyOWaR2JmkYRxXyu4Mj1wPT6Qfdz7Y32iNwykcR4qMzmnMOR8FZyHUYwTG0vO4LAKAQLYgi/Sa7n7cHBzJZYOoZCGU8MNx788XXbCNP4dlaSRwjhSTwp06STxt8NUPocOHhXqpbJtBCQZjmUIDfCVNKxb2VeT9VwOPDZWGpV5p9o+oCo9QyzK8hLrEWKhC1jVsB6aUirI9TUBRqzijL0qNJKYPK2pU1LpIBYbnRRsINOzH+YYcfGPUsuudeOUqoWNdOrimB1Uf6r+9VhIzuZKhWyTBI4w6ij6mPpZzRF18NXRNbdsZ0k00kuzbVopSps02tfypQ1BJ3KWx3y0petSOI4692mpRLpPQoXzDLLMIwNQZilDUtfCBQIJPwqSw3JGLJ/DLIWT/ANoobuvSVAu6JIYjRfJ425wAi6+sIjDK5liWQXakeY5Pqu79/wB+cT5Tr5mBjAlIMAisuo9Z5YljVngcnY7YYM2Kay7atG+oA1IqKDSlCO3krOw7gM1Lca80Q6f4CgeSlzShTppW1xiQHimKnYkbXvx7jBDqPT5MrKsLsYwxJFl5I6agSRqqyV3PJJN++AvV+uxKzQIjMfRGxDWpRSCdIHB5HHz7YYvGmdbM5SOMSFMxCxHmmtLKCynUbPxKFbjnF4MQdntJ2Urp2WobIYwcslC2t704i2qXpOns51PApYgEkTQ1wOLksD5duO2OwuvlM4DXmBvno5/8mOwbMFPsz+HmnHqnVAk2YiQFxJIVDMW5TWGXfa9mHGwvnbA7wdnguai17Or73XAB3HyI9sHOpZbNyZ9FLKcrDmXZtJVS8ZcN/eLcqdxdfPeXqvQ2aQPDC7AbFSVG1bFTqsH39zv9QNnjh534piWIy6WoEs+O+qhs3O433Wh/dVRil4J635bOCXUPH6glh2ClXIXSbshSK+e+2Lmf8A5iQs5jdd70Eqb4HOr71iuvQM1DskM6sdP8WJ0XTT7ir39I23A3GDOnic00cEsyJ7XCoRvN1mIwvl5lUlGzyai2oMed/wBAL2+uM+z3R3hmIe2o97v998NWa8U/k1aGWTMmQnWHkNsbAHqpt91IAvtheg67G93uT3JA/bGS3axyOLR1fV1stZDIwZzRy0DwRnIEy0jZho4Ylr1Mas0NhtuaHA33xbyn4kZVcpfmsVDtHqZDvW+y7sSQQRdD3IxlPWoRKU/iqqAUATwdrO3vsPtgp0jw5CyRGaSPSFLLGr1rN76ySCrFdIof0884YdI0xgyG/ZfsSwYWykMpT1dXehfikIc3KXRzlpT6U1W0e/I7b7kqK3/eL8XcxFK+VlgcPHJExDD++RuLsEcEHcY+T5fIRizFG632ZtQ+2r/r9sLvicwVEMszFKawwPpYkWP0rehg0OJz9UNIHNBlgLKuJCP+GBL5EDaJWQ6kBCOylzKmlQQKJoNQHtWC3TmzeWzyZiPJ5uUwxi1RHWh6jTho29LEfy1wd7wy+BcxlV6bk4nmiEgaKYqzKK/0o3ZLc6DZHsLx5h/EfLRLLKpkK5Z4461JrlIMwJA1epPXz98MpdZ/4x8P5+XMswjzU0U7maIlXIbWgk2206lU0aA+H2GF8eE85dflpr9vLb3I9vcEfbG2r4jjkWAedGAoSwZFo3lmUXv6dPBr333wFz3VYxk1QPGsimGwsgagcwoIDarIAU2T2NnnHLllp8IZywPys1ngaG7C/b2o4bfw0zeY6fmgcxHNFlpXEUjlSvlvZCtZFAg2CDsVLAg4b+m5yOT8yvnxq7S5gRlpFFelQhFn4QeO22Af4jhR02NRPDmpFnkEkqyKrn1ekiJWIKkAi960iuccuQz8XMrKZRKxUp500Q06R6kKEsQqquoqUBPJ0fQBg/D3pLQZdJCwqZA427WykfW73xn/AFrxC+YykSs2ohyXu710Rq/8SkX8xjQPDnUUi6fl5DZIiINbkKpka69hZv6jnbApRVqPh3BrxVKfilf9IEm1sV1CuCHcbfLa/wBMa34Izap04ksoaOYSKCRZrQSAOd1DYy3OHzmjY6QGmk0mwLChSursPYfQ97wwxRoVcSO1oaCxkUDxvfLWCNuKN1h6HIILneErOS6U0Tf0iFZZ801rp846TtRB1HbB4ZKNSNTL9hf+BwjZDL1kMx8WpHj+IVuAdhuf6t6vFnpmakIGifUmxatOtRtYJZaG17ge3zxmY+eQTFsVN1z9k5h8PHsRI8mt7dn8p2/hqNlse7ekfpz++Mx/FaMmdbGxjGgobX4jq++w3v298a/0jPQFAu499ZDA/cbYS/xUGW15e2WxqXSpA0iwQduPVX6YrAySN20keTyGncqvyPGRgpzKScx1/M5ZERtFmNW1bsdJGob6qsV7YAdKkk0sq2NYVSfcXZHzJfRt/s4h62hjJU/QfMWar7EYM+HXAzeXidwoQhyGoWRbgf79Cv1qsazXMABqNK9qSLH1Ipvp2LQfFHgKPOOsjyNHKFCuQNWqveyPVzuP0xnTxZiRvy8UFPCCrMq0xVSR6idqNk/MnGoZjxAqiltj7nYfX3P7YHS9WdwTuR7gbfrxjxOF6TxIJa9oeP0jQN7gL2XqhhKtG00HH18UmZMSMolmy5aNGJYADUzamqo6HpVmewe5Pti1nJCIZiw16Et4mApfMNruBuY0rYAV6jeIc/4rky5KIsbqbKtd1e5Bo0SCT+owuPnpyjEs2mZvV/tMK2+1jYfLG3DgZ8Q7aOa1oqCLnStT2GleBrTQBZIwT3vJsADa9aiv0TFlOl6CaVNUcaAsqMTbj2s2++5rYcVi7MGXzBGYolQrH5pVSQwRbIJIoCySQQfrVYUn8RZg3/FberqhxxwP/nveJMt1jMyvoEjEyN7Dn3G2xA7rXGDu6PxhOdz225nlXd2+KI7D4mlXOFh4aV3Ir/2ZK/q0ltW+okEm+/H+OOwz5HITJGqg0AK4x2GNm1JHFyVsUfliXz5Nh8Z7fM4LQIK4GOx2MB3vp12i9SoPYYFZ2FfYfpj7jsVdqojWa+NMmhzAtFPoHKj+psBIenx3/Zp/uj/LHY7G3D+UOxKP/MKkzGQj/wDtp/uj/LBFslHSehP90ew+WOx2IdoFP6lWnyMev+zTt/KP8sK3iaBV8sKoXZuAB3GOx2CMVHoJj5jsdgiGvuOx2Oxy5djsfMdjly+42LwULyuXHY7fYo947HY5clPp8YpdhtX/AKq/wJ/XBfww15hQdwLoe3qb/M/qcdjsXYOoVLveRjxHMyrGoYgGRrANA1oqxi94V3JPcwm/nuOcfcdjF6R94di18DfCyet4UgkIqiR9DhP8V/2j/wB5v3db/XHY7DHRdz64JDF+764hGMwLykN76Y4yt76SWayPYn3GFFV/05/lNt8vXjsdhvBfnHtKvjPy29gT6h5wu/iZmWDQRhmEZSylnST76eLx2Oxi9F+87uWv05ozv+SDeDsurRZm1BopVgGv7Xj9B+mGDxmxjypCHQAq0F2q+ePfvjsdjYkPWYOZ+Cz2n/5D63pL8ORhpaYA/UXjZfC3S4UJZYo1bSNwig/qBjsdgp1WWmtFFcY7HY7FlVf/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1030" name="Picture 6" descr="http://1.bp.blogspot.com/_5AstEglL8M8/TQbetinfg1I/AAAAAAAAADk/Y-wRpxE33Qk/s1600/Reality_TV_Colla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5" y="3497722"/>
            <a:ext cx="3902009" cy="3114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275075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mph" presetSubtype="0" fill="hold" grpId="0" nodeType="clickEffect">
                                  <p:stCondLst>
                                    <p:cond delay="0"/>
                                  </p:stCondLst>
                                  <p:childTnLst>
                                    <p:anim calcmode="discrete" valueType="str">
                                      <p:cBhvr override="childStyle">
                                        <p:cTn id="6" dur="2000" fill="hold"/>
                                        <p:tgtEl>
                                          <p:spTgt spid="2"/>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NZ" b="1" dirty="0" smtClean="0"/>
              <a:t>Body</a:t>
            </a:r>
            <a:endParaRPr lang="en-GB" b="1" dirty="0" smtClean="0"/>
          </a:p>
        </p:txBody>
      </p:sp>
      <p:sp>
        <p:nvSpPr>
          <p:cNvPr id="14339" name="Rectangle 3"/>
          <p:cNvSpPr>
            <a:spLocks noGrp="1" noChangeArrowheads="1"/>
          </p:cNvSpPr>
          <p:nvPr>
            <p:ph type="body" idx="1"/>
          </p:nvPr>
        </p:nvSpPr>
        <p:spPr>
          <a:xfrm>
            <a:off x="251520" y="1600200"/>
            <a:ext cx="8435280" cy="4876800"/>
          </a:xfrm>
        </p:spPr>
        <p:txBody>
          <a:bodyPr>
            <a:normAutofit fontScale="85000" lnSpcReduction="10000"/>
          </a:bodyPr>
          <a:lstStyle/>
          <a:p>
            <a:pPr marL="571500" indent="-571500" eaLnBrk="1" hangingPunct="1">
              <a:lnSpc>
                <a:spcPct val="90000"/>
              </a:lnSpc>
              <a:buFontTx/>
              <a:buNone/>
            </a:pPr>
            <a:r>
              <a:rPr lang="en-NZ" sz="3200" dirty="0" smtClean="0"/>
              <a:t>	This is the most important part!!  It includes your ideas mentioned in your introduction.  </a:t>
            </a:r>
          </a:p>
          <a:p>
            <a:pPr marL="571500" indent="-571500" eaLnBrk="1" hangingPunct="1">
              <a:lnSpc>
                <a:spcPct val="90000"/>
              </a:lnSpc>
              <a:buFontTx/>
              <a:buNone/>
            </a:pPr>
            <a:r>
              <a:rPr lang="en-NZ" sz="3200" dirty="0" smtClean="0"/>
              <a:t>	</a:t>
            </a:r>
          </a:p>
          <a:p>
            <a:pPr marL="571500" indent="-571500" eaLnBrk="1" hangingPunct="1">
              <a:lnSpc>
                <a:spcPct val="90000"/>
              </a:lnSpc>
              <a:buFontTx/>
              <a:buNone/>
            </a:pPr>
            <a:r>
              <a:rPr lang="en-NZ" sz="3200" dirty="0" smtClean="0"/>
              <a:t>	Aim for three ideas with each being explained in a new paragraph.  Start with the strongest point and place your weakest point in the 2</a:t>
            </a:r>
            <a:r>
              <a:rPr lang="en-NZ" sz="3200" baseline="30000" dirty="0" smtClean="0"/>
              <a:t>nd</a:t>
            </a:r>
            <a:r>
              <a:rPr lang="en-NZ" sz="3200" dirty="0" smtClean="0"/>
              <a:t> paragraph.</a:t>
            </a:r>
          </a:p>
          <a:p>
            <a:pPr marL="571500" indent="-571500" eaLnBrk="1" hangingPunct="1">
              <a:lnSpc>
                <a:spcPct val="90000"/>
              </a:lnSpc>
              <a:buFontTx/>
              <a:buNone/>
            </a:pPr>
            <a:r>
              <a:rPr lang="en-NZ" sz="3200" dirty="0" smtClean="0"/>
              <a:t>	</a:t>
            </a:r>
          </a:p>
          <a:p>
            <a:pPr marL="571500" indent="-571500" eaLnBrk="1" hangingPunct="1">
              <a:lnSpc>
                <a:spcPct val="90000"/>
              </a:lnSpc>
              <a:buFontTx/>
              <a:buNone/>
            </a:pPr>
            <a:r>
              <a:rPr lang="en-NZ" sz="3200" dirty="0" smtClean="0"/>
              <a:t>	Use SEXY for each of your ideas. For the Your Opinion part – avoid using the words “I believe”. . Instead use phrases like:  “This highlights” or “This proves”  or “In order for society”. Or even place a suggestion or rhetorical question.</a:t>
            </a:r>
            <a:endParaRPr lang="en-GB" sz="3200" dirty="0" smtClean="0"/>
          </a:p>
        </p:txBody>
      </p:sp>
    </p:spTree>
    <p:extLst>
      <p:ext uri="{BB962C8B-B14F-4D97-AF65-F5344CB8AC3E}">
        <p14:creationId xmlns:p14="http://schemas.microsoft.com/office/powerpoint/2010/main" val="177315035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NZ" b="1" dirty="0" smtClean="0"/>
              <a:t>Conclusion</a:t>
            </a:r>
            <a:endParaRPr lang="en-GB" b="1" dirty="0" smtClean="0"/>
          </a:p>
        </p:txBody>
      </p:sp>
      <p:sp>
        <p:nvSpPr>
          <p:cNvPr id="15363" name="Rectangle 3"/>
          <p:cNvSpPr>
            <a:spLocks noGrp="1" noChangeArrowheads="1"/>
          </p:cNvSpPr>
          <p:nvPr>
            <p:ph type="body" idx="1"/>
          </p:nvPr>
        </p:nvSpPr>
        <p:spPr/>
        <p:txBody>
          <a:bodyPr>
            <a:normAutofit/>
          </a:bodyPr>
          <a:lstStyle/>
          <a:p>
            <a:pPr marL="571500" indent="-571500" eaLnBrk="1" hangingPunct="1">
              <a:buFontTx/>
              <a:buNone/>
            </a:pPr>
            <a:r>
              <a:rPr lang="en-NZ" sz="3200" dirty="0" smtClean="0"/>
              <a:t>	This is the last part of your essay and should leave the reader to think about what they have just read.</a:t>
            </a:r>
          </a:p>
          <a:p>
            <a:pPr marL="571500" indent="-571500" eaLnBrk="1" hangingPunct="1">
              <a:buFontTx/>
              <a:buNone/>
            </a:pPr>
            <a:endParaRPr lang="en-NZ" sz="3200" dirty="0" smtClean="0"/>
          </a:p>
          <a:p>
            <a:pPr marL="571500" indent="-571500" eaLnBrk="1" hangingPunct="1">
              <a:buFontTx/>
              <a:buNone/>
            </a:pPr>
            <a:r>
              <a:rPr lang="en-NZ" sz="3200" dirty="0" smtClean="0"/>
              <a:t>	Restate the main points of your essay, reinforce your attitude without introducing any new information and give a strong thought provoking statement or rhetorical question.</a:t>
            </a:r>
            <a:endParaRPr lang="en-GB" sz="3200" dirty="0" smtClean="0"/>
          </a:p>
          <a:p>
            <a:pPr marL="571500" indent="-571500" eaLnBrk="1" hangingPunct="1"/>
            <a:endParaRPr lang="en-GB" sz="3200" dirty="0" smtClean="0"/>
          </a:p>
        </p:txBody>
      </p:sp>
    </p:spTree>
    <p:extLst>
      <p:ext uri="{BB962C8B-B14F-4D97-AF65-F5344CB8AC3E}">
        <p14:creationId xmlns:p14="http://schemas.microsoft.com/office/powerpoint/2010/main" val="220728359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4400" b="1" dirty="0" smtClean="0"/>
              <a:t>Videos</a:t>
            </a:r>
            <a:endParaRPr lang="en-NZ" sz="4400" b="1" dirty="0"/>
          </a:p>
        </p:txBody>
      </p:sp>
      <p:sp>
        <p:nvSpPr>
          <p:cNvPr id="3" name="Content Placeholder 2"/>
          <p:cNvSpPr>
            <a:spLocks noGrp="1"/>
          </p:cNvSpPr>
          <p:nvPr>
            <p:ph idx="1"/>
          </p:nvPr>
        </p:nvSpPr>
        <p:spPr/>
        <p:txBody>
          <a:bodyPr/>
          <a:lstStyle/>
          <a:p>
            <a:endParaRPr lang="en-NZ" dirty="0" smtClean="0">
              <a:hlinkClick r:id="rId2"/>
            </a:endParaRPr>
          </a:p>
          <a:p>
            <a:pPr marL="0" indent="0">
              <a:buNone/>
            </a:pPr>
            <a:r>
              <a:rPr lang="en-NZ" b="1" dirty="0"/>
              <a:t>Why is Reality TV so popular?</a:t>
            </a:r>
            <a:endParaRPr lang="en-NZ" b="1" dirty="0">
              <a:hlinkClick r:id="rId2"/>
            </a:endParaRPr>
          </a:p>
          <a:p>
            <a:r>
              <a:rPr lang="en-NZ" dirty="0" smtClean="0">
                <a:hlinkClick r:id="rId2"/>
              </a:rPr>
              <a:t>http</a:t>
            </a:r>
            <a:r>
              <a:rPr lang="en-NZ" dirty="0">
                <a:hlinkClick r:id="rId2"/>
              </a:rPr>
              <a:t>://</a:t>
            </a:r>
            <a:r>
              <a:rPr lang="en-NZ" dirty="0" smtClean="0">
                <a:hlinkClick r:id="rId2"/>
              </a:rPr>
              <a:t>www.youtube.com/watch?v=QAnAoM96wxE</a:t>
            </a:r>
            <a:endParaRPr lang="en-NZ" dirty="0" smtClean="0"/>
          </a:p>
          <a:p>
            <a:endParaRPr lang="en-NZ" dirty="0"/>
          </a:p>
          <a:p>
            <a:r>
              <a:rPr lang="en-NZ" b="1" dirty="0" smtClean="0"/>
              <a:t>Reality </a:t>
            </a:r>
            <a:r>
              <a:rPr lang="en-NZ" b="1" dirty="0"/>
              <a:t>TV is Not the Real World</a:t>
            </a:r>
          </a:p>
          <a:p>
            <a:pPr marL="0" indent="0">
              <a:buNone/>
            </a:pPr>
            <a:r>
              <a:rPr lang="en-NZ" dirty="0">
                <a:hlinkClick r:id="rId3"/>
              </a:rPr>
              <a:t>http://www.youtube.com/watch?v=-PJA27h6ETc&amp;feature=related</a:t>
            </a:r>
            <a:endParaRPr lang="en-NZ" dirty="0"/>
          </a:p>
        </p:txBody>
      </p:sp>
      <p:pic>
        <p:nvPicPr>
          <p:cNvPr id="4" name="Picture 3" descr="TV watching2.tiff"/>
          <p:cNvPicPr>
            <a:picLocks noChangeAspect="1"/>
          </p:cNvPicPr>
          <p:nvPr/>
        </p:nvPicPr>
        <p:blipFill>
          <a:blip r:embed="rId4">
            <a:extLst>
              <a:ext uri="{28A0092B-C50C-407E-A947-70E740481C1C}">
                <a14:useLocalDpi xmlns:a14="http://schemas.microsoft.com/office/drawing/2010/main" val="0"/>
              </a:ext>
            </a:extLst>
          </a:blip>
          <a:srcRect l="2687" r="584"/>
          <a:stretch>
            <a:fillRect/>
          </a:stretch>
        </p:blipFill>
        <p:spPr bwMode="auto">
          <a:xfrm>
            <a:off x="5951512" y="3356992"/>
            <a:ext cx="2743200"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869437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History of Reality Television</a:t>
            </a:r>
            <a:endParaRPr lang="en-NZ" b="1" dirty="0"/>
          </a:p>
        </p:txBody>
      </p:sp>
      <p:sp>
        <p:nvSpPr>
          <p:cNvPr id="3" name="Content Placeholder 2"/>
          <p:cNvSpPr>
            <a:spLocks noGrp="1"/>
          </p:cNvSpPr>
          <p:nvPr>
            <p:ph idx="1"/>
          </p:nvPr>
        </p:nvSpPr>
        <p:spPr>
          <a:xfrm>
            <a:off x="457200" y="1600200"/>
            <a:ext cx="6131024" cy="4876800"/>
          </a:xfrm>
        </p:spPr>
        <p:txBody>
          <a:bodyPr>
            <a:normAutofit/>
          </a:bodyPr>
          <a:lstStyle/>
          <a:p>
            <a:r>
              <a:rPr lang="en-NZ" dirty="0"/>
              <a:t>Reality TV as we know it began back in 1992 when MTV first broadcast The Real World. </a:t>
            </a:r>
            <a:endParaRPr lang="en-NZ" dirty="0" smtClean="0"/>
          </a:p>
          <a:p>
            <a:pPr marL="0" indent="0">
              <a:buNone/>
            </a:pPr>
            <a:endParaRPr lang="en-NZ" dirty="0" smtClean="0"/>
          </a:p>
          <a:p>
            <a:r>
              <a:rPr lang="en-NZ" dirty="0" smtClean="0"/>
              <a:t>It </a:t>
            </a:r>
            <a:r>
              <a:rPr lang="en-NZ" dirty="0"/>
              <a:t>was an experimental show </a:t>
            </a:r>
            <a:endParaRPr lang="en-NZ" dirty="0" smtClean="0"/>
          </a:p>
          <a:p>
            <a:r>
              <a:rPr lang="en-NZ" dirty="0" smtClean="0"/>
              <a:t>7 </a:t>
            </a:r>
            <a:r>
              <a:rPr lang="en-NZ" dirty="0"/>
              <a:t>people from different </a:t>
            </a:r>
            <a:r>
              <a:rPr lang="en-NZ" dirty="0" smtClean="0"/>
              <a:t>backgrounds</a:t>
            </a:r>
          </a:p>
          <a:p>
            <a:r>
              <a:rPr lang="en-NZ" dirty="0" smtClean="0"/>
              <a:t>Live </a:t>
            </a:r>
            <a:r>
              <a:rPr lang="en-NZ" dirty="0"/>
              <a:t>together for several months and have their interactions filmed</a:t>
            </a:r>
            <a:r>
              <a:rPr lang="en-NZ" dirty="0" smtClean="0"/>
              <a:t>.</a:t>
            </a:r>
          </a:p>
          <a:p>
            <a:r>
              <a:rPr lang="en-NZ" dirty="0" smtClean="0"/>
              <a:t> </a:t>
            </a:r>
            <a:r>
              <a:rPr lang="en-NZ" dirty="0"/>
              <a:t>It wasn't even known as reality </a:t>
            </a:r>
            <a:r>
              <a:rPr lang="en-NZ" dirty="0" smtClean="0"/>
              <a:t>TV </a:t>
            </a:r>
            <a:r>
              <a:rPr lang="en-NZ" dirty="0"/>
              <a:t>back then, more so as a documentary</a:t>
            </a:r>
            <a:r>
              <a:rPr lang="en-NZ" dirty="0" smtClean="0"/>
              <a:t>.</a:t>
            </a:r>
          </a:p>
          <a:p>
            <a:endParaRPr lang="en-NZ" dirty="0"/>
          </a:p>
          <a:p>
            <a:pPr marL="0" indent="0">
              <a:buNone/>
            </a:pPr>
            <a:r>
              <a:rPr lang="en-NZ" sz="1400" dirty="0">
                <a:hlinkClick r:id="rId2"/>
              </a:rPr>
              <a:t>http://www.reality-tv-online.com/articles/history-reality-tv.html</a:t>
            </a:r>
            <a:endParaRPr lang="en-NZ" sz="1400" dirty="0"/>
          </a:p>
        </p:txBody>
      </p:sp>
      <p:pic>
        <p:nvPicPr>
          <p:cNvPr id="1026" name="Picture 2" descr="http://cdn.dipity.com/uploads/events/6c8bb3ac61e7ab39179a6680b0c8222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2694772"/>
            <a:ext cx="2381249" cy="17859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231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Survivor</a:t>
            </a:r>
            <a:endParaRPr lang="en-NZ" b="1" dirty="0"/>
          </a:p>
        </p:txBody>
      </p:sp>
      <p:sp>
        <p:nvSpPr>
          <p:cNvPr id="3" name="Content Placeholder 2"/>
          <p:cNvSpPr>
            <a:spLocks noGrp="1"/>
          </p:cNvSpPr>
          <p:nvPr>
            <p:ph idx="1"/>
          </p:nvPr>
        </p:nvSpPr>
        <p:spPr>
          <a:xfrm>
            <a:off x="457200" y="1600200"/>
            <a:ext cx="5050904" cy="4876800"/>
          </a:xfrm>
        </p:spPr>
        <p:txBody>
          <a:bodyPr>
            <a:normAutofit lnSpcReduction="10000"/>
          </a:bodyPr>
          <a:lstStyle/>
          <a:p>
            <a:r>
              <a:rPr lang="en-NZ" dirty="0"/>
              <a:t>It was in 2002 when CBS's blockbuster hit </a:t>
            </a:r>
            <a:r>
              <a:rPr lang="en-NZ" dirty="0" smtClean="0"/>
              <a:t>called </a:t>
            </a:r>
            <a:r>
              <a:rPr lang="en-NZ" dirty="0" smtClean="0">
                <a:hlinkClick r:id="rId2"/>
              </a:rPr>
              <a:t>Survivor</a:t>
            </a:r>
            <a:r>
              <a:rPr lang="en-NZ" dirty="0"/>
              <a:t> finally gave reality </a:t>
            </a:r>
            <a:r>
              <a:rPr lang="en-NZ" dirty="0" err="1"/>
              <a:t>tv</a:t>
            </a:r>
            <a:r>
              <a:rPr lang="en-NZ" dirty="0"/>
              <a:t> a name. </a:t>
            </a:r>
            <a:endParaRPr lang="en-NZ" dirty="0" smtClean="0"/>
          </a:p>
          <a:p>
            <a:r>
              <a:rPr lang="en-NZ" dirty="0" smtClean="0"/>
              <a:t>A </a:t>
            </a:r>
            <a:r>
              <a:rPr lang="en-NZ" dirty="0"/>
              <a:t>cast of regular people were exiled to a desert island to survive and undermine each other to win the </a:t>
            </a:r>
            <a:r>
              <a:rPr lang="en-NZ" dirty="0" smtClean="0"/>
              <a:t>Grand </a:t>
            </a:r>
            <a:r>
              <a:rPr lang="en-NZ" dirty="0"/>
              <a:t>prize of one million dollars</a:t>
            </a:r>
            <a:r>
              <a:rPr lang="en-NZ" dirty="0" smtClean="0"/>
              <a:t>.</a:t>
            </a:r>
          </a:p>
          <a:p>
            <a:endParaRPr lang="en-NZ" dirty="0"/>
          </a:p>
          <a:p>
            <a:r>
              <a:rPr lang="en-NZ" dirty="0" smtClean="0"/>
              <a:t>Elizabeth Hasslebeck is now a famous star in her own right thanks to Survivor</a:t>
            </a:r>
            <a:endParaRPr lang="en-NZ" dirty="0"/>
          </a:p>
        </p:txBody>
      </p:sp>
      <p:pic>
        <p:nvPicPr>
          <p:cNvPr id="4" name="Picture 2" descr="IMAGE: Filarski Hasselbe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1196752"/>
            <a:ext cx="2933700" cy="4752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11108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The negative changes</a:t>
            </a:r>
            <a:endParaRPr lang="en-NZ" b="1" dirty="0"/>
          </a:p>
        </p:txBody>
      </p:sp>
      <p:sp>
        <p:nvSpPr>
          <p:cNvPr id="3" name="Content Placeholder 2"/>
          <p:cNvSpPr>
            <a:spLocks noGrp="1"/>
          </p:cNvSpPr>
          <p:nvPr>
            <p:ph idx="1"/>
          </p:nvPr>
        </p:nvSpPr>
        <p:spPr>
          <a:xfrm>
            <a:off x="457200" y="1600200"/>
            <a:ext cx="7859216" cy="4876800"/>
          </a:xfrm>
        </p:spPr>
        <p:txBody>
          <a:bodyPr>
            <a:normAutofit/>
          </a:bodyPr>
          <a:lstStyle/>
          <a:p>
            <a:r>
              <a:rPr lang="en-NZ" dirty="0"/>
              <a:t>Another way reality </a:t>
            </a:r>
            <a:r>
              <a:rPr lang="en-NZ" dirty="0" err="1"/>
              <a:t>tv</a:t>
            </a:r>
            <a:r>
              <a:rPr lang="en-NZ" dirty="0"/>
              <a:t> has changed is that it is much more graphic now</a:t>
            </a:r>
            <a:r>
              <a:rPr lang="en-NZ" dirty="0" smtClean="0"/>
              <a:t>.</a:t>
            </a:r>
          </a:p>
          <a:p>
            <a:r>
              <a:rPr lang="en-NZ" dirty="0" smtClean="0"/>
              <a:t> </a:t>
            </a:r>
            <a:r>
              <a:rPr lang="en-NZ" dirty="0"/>
              <a:t>In the first season of The Real World, it was real people living together. </a:t>
            </a:r>
            <a:endParaRPr lang="en-NZ" dirty="0" smtClean="0"/>
          </a:p>
          <a:p>
            <a:r>
              <a:rPr lang="en-NZ" dirty="0" smtClean="0"/>
              <a:t>Now </a:t>
            </a:r>
            <a:r>
              <a:rPr lang="en-NZ" dirty="0"/>
              <a:t>it has become seven people who are acting as they think they should based on the past sixteen seasons. </a:t>
            </a:r>
            <a:endParaRPr lang="en-NZ" dirty="0" smtClean="0"/>
          </a:p>
          <a:p>
            <a:r>
              <a:rPr lang="en-NZ" dirty="0" smtClean="0"/>
              <a:t>Sex </a:t>
            </a:r>
            <a:r>
              <a:rPr lang="en-NZ" dirty="0"/>
              <a:t>has become rampant since the Las Vegas season and roommate </a:t>
            </a:r>
            <a:r>
              <a:rPr lang="en-NZ" dirty="0" err="1"/>
              <a:t>hookups</a:t>
            </a:r>
            <a:r>
              <a:rPr lang="en-NZ" dirty="0"/>
              <a:t>, something only thought of the first few seasons, is now common place. </a:t>
            </a:r>
          </a:p>
        </p:txBody>
      </p:sp>
    </p:spTree>
    <p:extLst>
      <p:ext uri="{BB962C8B-B14F-4D97-AF65-F5344CB8AC3E}">
        <p14:creationId xmlns:p14="http://schemas.microsoft.com/office/powerpoint/2010/main" val="81181821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1124744"/>
            <a:ext cx="7848600" cy="5081736"/>
          </a:xfrm>
        </p:spPr>
        <p:txBody>
          <a:bodyPr/>
          <a:lstStyle/>
          <a:p>
            <a:pPr algn="ctr"/>
            <a:r>
              <a:rPr lang="en-NZ" b="1" dirty="0" smtClean="0"/>
              <a:t>In other words – the more drama the better</a:t>
            </a:r>
            <a:r>
              <a:rPr lang="en-NZ" b="1" dirty="0"/>
              <a:t/>
            </a:r>
            <a:br>
              <a:rPr lang="en-NZ" b="1" dirty="0"/>
            </a:br>
            <a:r>
              <a:rPr lang="en-NZ" b="1" dirty="0"/>
              <a:t/>
            </a:r>
            <a:br>
              <a:rPr lang="en-NZ" b="1" dirty="0"/>
            </a:br>
            <a:r>
              <a:rPr lang="en-NZ" sz="3200" b="1" dirty="0" smtClean="0"/>
              <a:t>People </a:t>
            </a:r>
            <a:r>
              <a:rPr lang="en-NZ" sz="3200" b="1" dirty="0"/>
              <a:t>simply became overwhelmed and bored with </a:t>
            </a:r>
            <a:r>
              <a:rPr lang="en-NZ" sz="3200" b="1" dirty="0" err="1" smtClean="0"/>
              <a:t>tv</a:t>
            </a:r>
            <a:r>
              <a:rPr lang="en-NZ" sz="3200" b="1" dirty="0" smtClean="0"/>
              <a:t>, so they constantly reinvent the genre</a:t>
            </a:r>
            <a:endParaRPr lang="en-NZ" sz="3200" b="1" dirty="0"/>
          </a:p>
        </p:txBody>
      </p:sp>
    </p:spTree>
    <p:extLst>
      <p:ext uri="{BB962C8B-B14F-4D97-AF65-F5344CB8AC3E}">
        <p14:creationId xmlns:p14="http://schemas.microsoft.com/office/powerpoint/2010/main" val="275104270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The good</a:t>
            </a:r>
            <a:endParaRPr lang="en-NZ" b="1" dirty="0"/>
          </a:p>
        </p:txBody>
      </p:sp>
      <p:sp>
        <p:nvSpPr>
          <p:cNvPr id="3" name="Content Placeholder 2"/>
          <p:cNvSpPr>
            <a:spLocks noGrp="1"/>
          </p:cNvSpPr>
          <p:nvPr>
            <p:ph idx="1"/>
          </p:nvPr>
        </p:nvSpPr>
        <p:spPr>
          <a:xfrm>
            <a:off x="457200" y="1600200"/>
            <a:ext cx="2746648" cy="4876800"/>
          </a:xfrm>
        </p:spPr>
        <p:txBody>
          <a:bodyPr>
            <a:normAutofit fontScale="92500" lnSpcReduction="10000"/>
          </a:bodyPr>
          <a:lstStyle/>
          <a:p>
            <a:r>
              <a:rPr lang="en-NZ" dirty="0" err="1" smtClean="0"/>
              <a:t>Trista</a:t>
            </a:r>
            <a:r>
              <a:rPr lang="en-NZ" dirty="0" smtClean="0"/>
              <a:t> and Ryan from </a:t>
            </a:r>
            <a:r>
              <a:rPr lang="en-NZ" b="1" dirty="0" smtClean="0"/>
              <a:t>The Bachelor</a:t>
            </a:r>
          </a:p>
          <a:p>
            <a:endParaRPr lang="en-NZ" dirty="0"/>
          </a:p>
          <a:p>
            <a:r>
              <a:rPr lang="en-NZ" dirty="0" smtClean="0"/>
              <a:t>Found love for one another</a:t>
            </a:r>
          </a:p>
          <a:p>
            <a:endParaRPr lang="en-NZ" dirty="0"/>
          </a:p>
          <a:p>
            <a:r>
              <a:rPr lang="en-NZ" dirty="0" smtClean="0"/>
              <a:t>Now they are  married and have a child</a:t>
            </a:r>
          </a:p>
          <a:p>
            <a:endParaRPr lang="en-NZ" dirty="0"/>
          </a:p>
          <a:p>
            <a:r>
              <a:rPr lang="en-NZ" dirty="0" smtClean="0"/>
              <a:t>ABC paid for their million dollar wedding</a:t>
            </a:r>
            <a:endParaRPr lang="en-NZ" dirty="0"/>
          </a:p>
        </p:txBody>
      </p:sp>
      <p:sp>
        <p:nvSpPr>
          <p:cNvPr id="4" name="Content Placeholder 2"/>
          <p:cNvSpPr txBox="1">
            <a:spLocks/>
          </p:cNvSpPr>
          <p:nvPr/>
        </p:nvSpPr>
        <p:spPr>
          <a:xfrm>
            <a:off x="6300192" y="1556792"/>
            <a:ext cx="2592288" cy="487680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endParaRPr lang="en-NZ" dirty="0"/>
          </a:p>
        </p:txBody>
      </p:sp>
      <p:pic>
        <p:nvPicPr>
          <p:cNvPr id="1028" name="Picture 4" descr="http://1.bp.blogspot.com/_iwWZ3aD_JUM/S0P1uPCfWwI/AAAAAAAAAO4/kfW8FP0729c/s400/trista_and_ryan_wedd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4" y="1668474"/>
            <a:ext cx="5515719" cy="4136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365363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The good and the bad</a:t>
            </a:r>
            <a:endParaRPr lang="en-NZ" b="1" dirty="0"/>
          </a:p>
        </p:txBody>
      </p:sp>
      <p:sp>
        <p:nvSpPr>
          <p:cNvPr id="3" name="Content Placeholder 2"/>
          <p:cNvSpPr>
            <a:spLocks noGrp="1"/>
          </p:cNvSpPr>
          <p:nvPr>
            <p:ph idx="1"/>
          </p:nvPr>
        </p:nvSpPr>
        <p:spPr>
          <a:xfrm>
            <a:off x="457200" y="1600200"/>
            <a:ext cx="3754760" cy="4876800"/>
          </a:xfrm>
        </p:spPr>
        <p:txBody>
          <a:bodyPr>
            <a:normAutofit fontScale="85000" lnSpcReduction="10000"/>
          </a:bodyPr>
          <a:lstStyle/>
          <a:p>
            <a:r>
              <a:rPr lang="en-NZ" dirty="0" smtClean="0"/>
              <a:t>The Kardashian Family now earn millions of dollars through their reality show and their endorsement deals.</a:t>
            </a:r>
          </a:p>
          <a:p>
            <a:endParaRPr lang="en-NZ" dirty="0"/>
          </a:p>
          <a:p>
            <a:r>
              <a:rPr lang="en-NZ" dirty="0" smtClean="0"/>
              <a:t>They find it difficult to film their series because of the cult following they have occurred.</a:t>
            </a:r>
          </a:p>
          <a:p>
            <a:endParaRPr lang="en-NZ" dirty="0"/>
          </a:p>
          <a:p>
            <a:r>
              <a:rPr lang="en-NZ" dirty="0" smtClean="0"/>
              <a:t>Should Baby Mason be filmed? What are his right?</a:t>
            </a:r>
          </a:p>
          <a:p>
            <a:pPr marL="0" indent="0">
              <a:buNone/>
            </a:pPr>
            <a:endParaRPr lang="en-NZ" dirty="0" smtClean="0"/>
          </a:p>
          <a:p>
            <a:r>
              <a:rPr lang="en-NZ" dirty="0" smtClean="0"/>
              <a:t>Do they value their privacy?</a:t>
            </a:r>
            <a:endParaRPr lang="en-NZ" dirty="0"/>
          </a:p>
        </p:txBody>
      </p:sp>
      <p:sp>
        <p:nvSpPr>
          <p:cNvPr id="4" name="AutoShape 2" descr="data:image/jpg;base64,/9j/4AAQSkZJRgABAQAAAQABAAD/2wBDAAkGBwgHBgkIBwgKCgkLDRYPDQwMDRsUFRAWIB0iIiAdHx8kKDQsJCYxJx8fLT0tMTU3Ojo6Iys/RD84QzQ5Ojf/2wBDAQoKCg0MDRoPDxo3JR8lNzc3Nzc3Nzc3Nzc3Nzc3Nzc3Nzc3Nzc3Nzc3Nzc3Nzc3Nzc3Nzc3Nzc3Nzc3Nzc3Nzf/wAARCACVAIIDASIAAhEBAxEB/8QAHAAAAgMBAQEBAAAAAAAAAAAABQYABAcDAgEI/8QAQxAAAgECBAQDBgMFBQYHAAAAAQIDBBEABRIhBjFBURMiYQcUcYGRoTKxwRUjQoLRM1JysvAkJZKi4fFEU2Jjc5PC/8QAGQEAAwEBAQAAAAAAAAAAAAAAAQIDBAAF/8QAJhEAAgICAgAFBQEAAAAAAAAAAAECEQMhEjEEEyJBURQjMmFxM//aAAwDAQACEQMRAD8A1ph+8x7qNooD2mT88cZnWNmd2VUUEszGwAHMk4U5faTkE1SlKjVSxiZQKp4bRcxve+q3rpx5cFss+jQZ9omxTVt8Wpz+4Y7YHo++LeI/JCw6LhdURnchUUXLE2AA64VU9o/Db15pPepVsbCZoj4bet+dvUi2A/tgzyWhyODLqZtL17MJW/8AaW2ofMkD4AjCzwBksIimr66gSoWZdEcbkFgBY7A7Xa43uOR74TUY2x4w5OjaVdXUMpDKRcEG4Ix9JwpezOpnn4Qp3mRkQSyrAGv/AGQc6R8Buo9FGGfXvgNuwUdcfDjyGuMQnCnEJtjwzY+O2OTPgBR01DHy+OQbfFDiHOYsiyifMJkMnhgBIwbF3OwF+nqegBwKt6CE74hOMky/j3iR6n3+WJJ8vMgVo0gARQeivzvy3JPrjU6WpjrKSGqhv4UyB1vzsRgyi4gs7YmPOJiZwL4qjabIcwiW95ICnlFyA2xP0J+WFZ6d6rK5aNoqV7JJG8hAJYW2tt32+WHiQCQaXF1IIYW5jr9sLGWwVMsLwogM6MyFbHUxDde17b2wXa6LYmqdjbQxNT8O00Ltd4qaNGPchQMVVnWJGklcIi7lieWLmYVYShkdw1rW8oJuT2/rywu3eSRGnJLA3jgQXt6nufX8sW8Q6aJ4ocrYme1ygq8ypoc3sq0VEPDWM7SMHYXb6hdvTCpFxfWQZAuXokSgIVWqF9SJexFup579L39caTxlPFNwvmHvIUIq6QrGxLhvw2+R/PGQ5ekUvh0M0hELyALLb8DHbVbqO47C/MYOJ8ltdDyXB6N04CjraXhGhp66NEaJLRlf4oyAwNunMj1tfrg2sh1YB8JSInDVJDGzDwA0LKx1aWViGAPVb8vS3wwRErauY+mEk9kjxxTnqcPZHPmLJ4rrZIo721u3IH05k+gOMyg9pnEUGYRTZjTxGjfdo1p/D8t9ypO/1w98ZZbLm+VU0cRv4NXHO6i26re+x52uDb068sBMzymDN8kn8RZpGCI0QiVSyuthpQHqTcEX64ZTjGk12PGHJN2PyzLLEkiG6OoZT3B5Y5s2BuRU02XZJSUtRK8sscQDM5vb0+AG3yxZaYnYYnLsVHdX3wje1yp/3ZQUha3izs5/lAUfeT7Yco2JOMq9reeQz5hSUsAdvAVvEJFg12Xl/wAB+2Gxbkjn0OXD7SVtBRRtOhjCjVHFFZXRgRpa/axvbDNlUUcGWU0cKhYljGhVGwXp9sIHs1eePLp5ZopgXmd4yVIDIbEWvyF78ueHOKvq1YKYY2T42IHyuMRclGTTLSi5JNBW+JisKtLDZh9P64mDyRLhL4CBiUUzBR5mQ3PU7f1x1UCVtI3XYse+1wPp+YxQyrMqStnUUs4lDwrLspFgTbkR/rfBCiTTElhpvvbtj1Y01og7XZ3WMdRhbqYYqLNpII10rMBIthzPIj7XHzwxVFTDTKHnkVFJ0gt3wt5rPSZjVrJTyBjENEhNwtrhvT4gjliPiKca9x8fe+jP/aTl+ZVmbwU9D4ktM8AmeJSFUOCV1MSRva1vnbrgTwl7P8xztxUVqS0OXobtJIul5LdEB/zHYeuPXEfGgqa2ZMrXXDqs1RI7XlA2GjSVIW3XmfzavZZn8lXw/mWXTyl5qZxIhY7lJDv/AMwJ/mwYco49oMqvQZyTLzk2Tw5eKjxVg1aX02JBJO/1x3eo8FGdrseSrfdj0GPE0p74pRzLUuHD3UG0Yv8AiPf4YwSkVhC3+j5W5nV0ihmrlVjuY1QWA+Nrj44yp85zKqkhmnrJ2poahZY49ZATzXFrdRbmdxbHzNuI6/MK2oaGrljpCzLFHG2kFOl7c7jv3wM95kMPhHSUuP4Rcc+v8xxrw4JRVs7Jki9RNXzjiatypPBEwqKqa6wrIg27G+xP/bFLLuIc7pZQc5RGiMmjZALfAjr8R0xwo6EZ1luV53KWilhFmjFiGUXTVc9bgN1229cGq/wZMgn9+abwjCjsFsDdfN5b9djjI1WiyjGackMok0xGRDcaCyt0O18Y5ksEefZ675tVFIIraVmYBnAPlTfpzP674eIcpzmpyvTmFa1NBoskCqL6QP4rW7dcek4alTOA2VinjWphHvIkLC7LsWBAP97lth46dfJKklZe97geaOnSqp4o4h5yGF2PQAeg/TBCCqoK5RS0dZqqCCQCjAWHM7gX/wCuPFBwNU05ErZohk0ldoSRuLX/ABDvglHkv7KPvc1WZSF8MAR6VF7b2uSTsBjn4ek2wPNbpA40leDYRKQOolGJi41ZLqNoI7X21Sb/AD2xMZuMSvPIUeC6fRI8/OLwlgAPQgaj/mGHWFBEkaDkothY4JhEeTwyEWEp8S1zbkFB+ij8+uGoc7dsetgjxxoyZZXNsEcW7ZM7D8SyJp+OoD9cKeXUcWZw1lHVM4iqpHiYxtpbSVANiMMPHEoSgpV1WvUhiO4Csf6YXMrdooInuA5PiG3Qk3/XGbP/AKp/BWP+P9ZRb2OUzEmHO5ljv5VamUkD1IYX+mCWTcCwcKrVzQVs9VNPEEfWiqoAYNsBvfbvh9pX8Snjf+8oOAvFdfHl2W1FTKSFjQsT6DnjRJ3EguxRzWpiEZh1r4kg2FxfTfc+gt+eMyzvP6uqneOhnlgpLadMbFS/cm2+/bF2p4yzCbQxSIFSu2m/lG5G/ck+nbvgBOY3mkeJdKF2Kr2F9h9LYTDgqVyKynUaicETQthyx6gQSzBWcpGN5HAuVXqQOp6AdyMfHNhglN4NJw7Swgf7XWye8ynqsS6ljHwNy2NEnRHssV3FWYNRJQ5cWoKGNPDCQuTIUtaxfmT8LDF3PeIp/czlURLjw1WWZnJY3FytuQ7H4YVgw7gDrfHtiXJNyb7kthPLjaZWM5RTS9xs4a41r6Ye4ZjJLVUsilEZjd4iRYbnmtyNjy6dsbJliKYnYgf2qAfS5/PH50oAzyIVUk6tv0x+j8lZTSQIV87MWYdthv8AliOWK5pnRfoYcXkPhjxURCaJo25MOY6euPa7bY9Yt3ol0xaaRUJV0YMpsQDsD9MTDJ4aHcqPpiYj9K/kr5sfgU+HOK8mzbKqaVK2khn8NfFp5JVQo1gCLE7jsR6YKzcQ5PSxGSpzWiRRzvUIT9AbnH5xzCA0tdVUz8oZ5EPyYj9MVI5NT2HlPT1GNSdoiavxLxxR8Q11HleVRyKGqAoqpdgdXlsE52N+Zty5YKRuu1gQPhjJ8nfRnuVsL6RVxf51xqQYLubgDnjH4muSZSD1RoOXG1BB/wDGPyxlftnz3THDlED3ech5SDyQHYfNh/ynvhiHEmamkoqakjpkmnUWYozBVHM8+g+uMf42rzmPFdZMW1KsnhIfRNvzBPzxTHJTaSOnBx7BaRyTzxwwRtJK7BURBcsSbAAdd8MicAcUmLxJMs93j/vT1MSf/rCo8zRTq0bFHUhlYc1I3BHwONizX2pZTVcPwRJDUTZhIkbTRJGVRHsCw1HoDfkDi8nStCCZF7P8zMqnMK3LqelHmlZKsMwUbm1gRy6nlzxZXgyTPYzmFLXwIswDU0KRkhYQAEBJI3C6QQL26m+KuZcZV1erUVDQpEahTGA7eIzBhY2Gw5X740v2VVdfmORVH7Xl8aalqzTrqjQFUWOMgbAX5nc74i3OXemUjxW2jHs8yFsgrI46qqhn2JYId036i56YMx8N0T8OyZrJUSx1BAbwGSylSLqLnuPXqMFPanLX5pxrHkEADU0YidESEAqWXzsSBcix67YJ8YZqclyRodN6yVTBCoFwAVIvci1gLmx36euJZJyTjBPZSEYyuVaEXhzLq2rrQuVUz1LQMHOlSdKg7X7Xx+gOG4f9kE7Lpd9rHoBty6cuu+M94SqJoeBKSeOeUaHkpolEjbOX2NuWy3PxHrgnCTR08cdOTqtYaeZPbHZcqjJWjoQcoumaRcYl78sJdDLU06APWTMxN2vIxHwG/LFDKM7zRJZKSetkkenmMbM4Ulh0PLtY4P1Ee6JrC5PQ/tVQqxUyKCDYjEwu+Kz+ZmJZtyfXEwPq38A8sxbjmm934orrrYSsso/mUX+4OF5EZmZlsBGt2+bAfqMFs8WRZ4zLA8RZNtQtexP9cDIQzTmNdtUbD4mxI+4GL43cEK1s70Wo5nQBTY+8R2P86jGg5zn1FBl1XKk8TsI2Cqr3JJFgPqcZ5l0mnMqGS/8A4mMi3MAMDg5xrlseXulIZTIviKRvpLAg8/pieaKlJWGLKfg517jTZ47yRJK4WKcS2a9mIsAbgbD+mAMoIqLFg+99Q/ivvf740DP82y3McihgyqnaWpZUnWKOI2pV2Pm2sNtrC9/Trnu/iAnpt+n6YbFK27Hyxr3OTm89+1zhh4KymPOc08OpeSOnUeZ0F7E8hyNr77+mFstdmPph29l8hizd6YWYVUY1W5rpa4HY3uf9c2ztqDoXFFOVMH8R0UeU5lNQ09QZEjkYRyA2Ntj0+NvljVPYyVi4SqmBuffpP8kYwgcYQDMOPKejLqNKwwM34hf15cgeXpzxuWXUVPR5WIqOCGCMC4SJQFvtv9hhMcrj+w5FTMvzurqabORxQZGWnmkEVVGoFli/CpG3MWB9bnFbj2gfNcqjq6ZTM8Da/KQdaEC9rfI4IcTUhnybNqAC7UsjTIoAN1B8QCx5+XbCfwpxY+UxNTVkfvdP4ZVV1hWXkbA2sfh6/LGSMJz9a7TNLlGPpfTR14TzupcUmSu4aCNpJIiT+EtYkevInffzHDPmGY1VLUBYNKaV2LKG59d8Z/lVeiZ6tS8ajXKWsp/CSenpvbD9n3he7U9eJkdGRg6qbsmk9QN97/bD5YvzNk4y+3SK/wC2MyIt7yR/hjUfpjplMktVmEniyFna0mvluBY/lio9LKsQdkdUJK6iOo5j44vZECldKe0NvriM+h8WpFurWu96m0ZnUIviNZRKdhfliY5VFShqJT4bHznfvviYUXQncU5jmWaPTS5nUGYxhlS8arpBtfkB2wDpn019LdtI8QXJ6b4YOKovDiRQLMsu/PYEdcK0rFSHUkEbgg2x6OF3AzS7PUbeFKp5+ERa3W3/AGw48bAZvm9EaEl42YKXKkAG553A6b4SgSx3uzOLWG5JONTyiiTL8nWfNokNdUgxxhgCUupJAv1sDe2BmdUPjjZy4EpTlVbmlJLAfBYoqyultZCm4F+wIwt8Q5dDBxVJSRxstPOBKfLtcXuL9r2v9MP5l8oZvKFe9m30i5vvy5fngLxLk09dJJPQPauiJjjQmwdWAJH+LykjvjPTWT+lrTxiPw3lktbnMEdRFGsrJK2tlBUyWOm45XBvt6YYuBcnrYY6zP1RRTw07oNbhCsnNydXO1iOZ54F8MR1FJnaLmpmhERN/GRhYnvcXONU4LnjzPJKiKpp43gSuqFVXRWV18Qspty64tXObi+hbUYKSM24JyubN88FfmDszK5mYufxG3Ij5jbtjZuEJmnyiXUAFSd0QdlHL88AK2KGOpNDlkMUCi0EaxrbzHdjt0F/scG+DCoyeo0gqBW1AAOxsHIH2GExr7jfstHZH6EjP83zc0ftGqqNzaORFC3GzkLy/MYzfOaObLs0lpJm/syojZuTRgWU/QD4EHBP2g1Dzca5pIrsrQ1BRG6grYfnfB+Ohj4r4XineXTm6BhGYyAps1rSdgdO3YkHcc3S8qXL2ff9FvnHj7oTsoaGHMYpm0COJlY691vfr3HLDRxXxnBUUz0GSeMYZE0SzzqFLAjdVQDYdLn6dcJlTTTUlTJTVUbRzRNpZG6H/XXrjjzcjoMWeOMnyZPm0qQ48G55M1U9FW1Eskb00scSG7Xdm13bfnfVv64b6KIxpUSLqu2lA1txbn9zjMsinFNmtJMeQlH9P1xptMGaLL4kfWzBpZd9jbbp3ZvscZfEQXLRXE202z6KI2FmP1xMEPCP/lnExmFsD13A+ZVmWzzZlmlDQzMwKRu+oMv/AKmHL5A4S63g7NIdQWoy2VVvfwqsMSP8Nr47wz1EMrvE5Qb208r4M5QVqKV5Jmu7uVfSLcuWw+ONSy8FSQYwU5bKXB2QCmqBmOYRGSRCxpqcEXYj+LsPS/x7YYIKHNavPUzLMpIo44VZaeniJKx3Frk/A3Pf0GL1KXjAJiiYDZVBsVXoBz7481efZfQyCKtmEEjKWCy3vbuLev8Ao47HLm7fZTLFwSUei/Nqjo5HZbFom0gWO9iPzwi8Z5nfOqWHUTHpEhC7kswsBbvt98HeKMyqFyaV6C4leBZfwG4jYXvboSO/Tphb4Pyt66o/bWZs0wVh4IffUR/F/Tp1wZ8V6n7CQTa412G5OHKvTC75polLb05i1AX6A3uTscF8vSrosmqJvAkhnSVy8UcmnxVXlv0JW2FHNeOpBmUJoYQKemlDXDD94LEG23rsb4c2qWz3IjX8OVaRzsu4kTVZuoYdD69PXEZRmqbLpw6Qt5Z7RaKjqDUyZZPKVX90gkUAX/iJ3PL074s5X7S44Y5oU8WkSeV5bFRKEZjc+bme/LrjNZ45oJpIqhCkqMVkUjcHsccuQO+NyxR48UZJTblbGXiOhOYV0lfRVkVU1S2plDnUzntcW3xU4ezZsmqJPFp1nhlUJNCxtex2N+4PX1wFBYSLpJU9bbYuUkDVFRFAmxkZUX5m3647j6altCqVO0M9Nw7VcQSnNZzIRUkvoQct7W3N7C1sLeahVr5oUAVIG8JVAAA0mx+9z88bHl6pTQBIYrRCywovJbCw/LGcZVw/FV5jWQZpPLBIHcxPGyhZCpIYeYX52++IYs122O4Ni1spGoXUbkenXGwZNkkGTxeFRU0qartqa7Mb26/IfbCrS+zqrniVqjMaVNS3KxIzmxHrpxpFOPCjjQsJDGgBbudhgZ8ilVMEU12VBFNYfupP+A4mCBuTcEAHkLYmM1oejNDEoUhkJFrcrYrrQzShnoYJpFUgmy6x8PX4YtzUryqDFUIARezeQ/Xl98EKKompsugpaymZVgYsssLAltybHtz33P8AR5v0+k6PZUairqqZHpaWqpUVPP5xGCfQar/YYCfsyfOuJaekqJJGjvaokkuTFHHfWb9tIPzPrhiqc6rnQJE6w2v5rAtv9vtirktPWSvWUOXx+LVZgFQyFtwoJZ+Z5E6Se+m3XBwuStySGyPl7lmrqZc4zeZYlMaM6nTyCrbYH4Lpx0dFqqd6aDakVCrMradW9iBbl13wSracZVRTUSZfFQzFNTVMovJMwKg6SCbix72HTdcUKOoip4TCpLIV03uD9jgSjXYVkdUhHzLhyrinc0kDTQEkqI9yo7d+WGXgiizTJPErGcqWaz0JW5deRPPyn0wXM1O0ZTT5TsLty+mL5lguzxyru5a5IHXDPNOUeMkIopO0C+K+FIM/qqfNMtmSLx10PrFhccgbDYjcf6GBC+zerC6nqkZu0ZUW+pw3ZZHIVnJljip5m1KjBjqsDuLcr+Xc87E2tvjrlWbQ5h4gpJ3mWMgSNosLkXt8RuLjbr1wylkjH9BlxbsyfP8AJ2ybM/dZARL4YZgWBsDy5YscMUM1dmixwAl41MhsL2A6/UjFnipjmHFWZu88MXhva8zlRZVUWG3PDB7LoY48wqqoTwupg0R6XuT5hc25geUc8XlOsZNRdhinpKqCO0ctQg5i1xf74FZtw7FmaLHUyTWDmTmdieZ/PGhoWLXuT8DYY5zzxR7Snued8YlOnSKUK9AKmgpFgStmKKAqrZR0sOmO3vlXyaoktfqqn9MHnMKm7Sgr0AF/yx80QvGrhENza+kY5gA37RrOlQ9v8K4mDvuqf3U/+vEwK/RxnZIKxi1rKtj9DjrIzIx0sR5VFwbdBiYmBFbGZ7EhYRB0R9Q31KD1PXni3TQ09SxR4itm/gawFvTExMFuugFqsoGRUPjswJCjVcn63wMqUCSOgudBsSeuJiY6DbCz4kSyeY4+vFqTQGK32BB5YmJigoRlzLJ6uhjiORKqqNIQVTBDvzZQBq+ePTVs+hIlKxoinQkK+GqA22AHLExMNNukgJaAWcwrXPHPVfvZBcEyKGDbDncb4s5JUzQaREUW46IBb6YmJgP8RmGDnFRGN0ib5EfrjtU1bSRgkEaSeR9P+mJiYi1sPseI6htIa3IXscXlrXiij0C1gBz5nviYmOFOpzOpB5r9MTExMC2c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6150" name="Picture 6" descr="http://img.perezhilton.com/wp-content/uploads/2009/11/kardash2__oP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1" y="1484784"/>
            <a:ext cx="4217611" cy="2808312"/>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t2.gstatic.com/images?q=tbn:ANd9GcTZnhHtRlJ9PY9sH0nlT-0CmaPsX1pmYpcwRJwTOs-BBeQd_r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1" y="3933056"/>
            <a:ext cx="1743075" cy="2619375"/>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http://t3.gstatic.com/images?q=tbn:ANd9GcS9WHWpWT028-Tt6x8sMkX7eB3S_dWhHbGYchELGvYObGmBGc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3066" y="4271191"/>
            <a:ext cx="2474536" cy="2281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8454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The bad</a:t>
            </a:r>
            <a:endParaRPr lang="en-NZ" b="1" dirty="0"/>
          </a:p>
        </p:txBody>
      </p:sp>
      <p:sp>
        <p:nvSpPr>
          <p:cNvPr id="3" name="Content Placeholder 2"/>
          <p:cNvSpPr>
            <a:spLocks noGrp="1"/>
          </p:cNvSpPr>
          <p:nvPr>
            <p:ph idx="1"/>
          </p:nvPr>
        </p:nvSpPr>
        <p:spPr>
          <a:xfrm>
            <a:off x="457200" y="1600200"/>
            <a:ext cx="3610744" cy="4876800"/>
          </a:xfrm>
        </p:spPr>
        <p:txBody>
          <a:bodyPr>
            <a:normAutofit lnSpcReduction="10000"/>
          </a:bodyPr>
          <a:lstStyle/>
          <a:p>
            <a:r>
              <a:rPr lang="en-NZ" dirty="0" smtClean="0"/>
              <a:t>People love to stereotype humans , here are just a few examples.</a:t>
            </a:r>
          </a:p>
          <a:p>
            <a:endParaRPr lang="en-NZ" dirty="0"/>
          </a:p>
          <a:p>
            <a:r>
              <a:rPr lang="en-NZ" dirty="0" err="1" smtClean="0"/>
              <a:t>Omarosa</a:t>
            </a:r>
            <a:r>
              <a:rPr lang="en-NZ" dirty="0" smtClean="0"/>
              <a:t> from the Apprentice, America hated her.</a:t>
            </a:r>
          </a:p>
          <a:p>
            <a:endParaRPr lang="en-NZ" dirty="0" smtClean="0"/>
          </a:p>
          <a:p>
            <a:r>
              <a:rPr lang="en-NZ" dirty="0" smtClean="0"/>
              <a:t>Is it okay to publicize negative behaviour? </a:t>
            </a:r>
            <a:r>
              <a:rPr lang="en-NZ" dirty="0" err="1" smtClean="0"/>
              <a:t>Eg</a:t>
            </a:r>
            <a:r>
              <a:rPr lang="en-NZ" dirty="0" smtClean="0"/>
              <a:t> Nicole “</a:t>
            </a:r>
            <a:r>
              <a:rPr lang="en-NZ" dirty="0" err="1" smtClean="0"/>
              <a:t>Snookis</a:t>
            </a:r>
            <a:r>
              <a:rPr lang="en-NZ" dirty="0" smtClean="0"/>
              <a:t>” drunken arrest?</a:t>
            </a:r>
          </a:p>
          <a:p>
            <a:endParaRPr lang="en-NZ" dirty="0"/>
          </a:p>
          <a:p>
            <a:endParaRPr lang="en-NZ" dirty="0"/>
          </a:p>
          <a:p>
            <a:endParaRPr lang="en-NZ" dirty="0" smtClean="0"/>
          </a:p>
          <a:p>
            <a:endParaRPr lang="en-NZ" dirty="0" smtClean="0"/>
          </a:p>
          <a:p>
            <a:endParaRPr lang="en-NZ" dirty="0"/>
          </a:p>
        </p:txBody>
      </p:sp>
      <p:sp>
        <p:nvSpPr>
          <p:cNvPr id="4" name="AutoShape 2" descr="data:image/jpg;base64,/9j/4AAQSkZJRgABAQAAAQABAAD/2wCEAAkGBhQSERUUExQUFRUWFxgVFRgXFRgWGBcZFxgYFxocFxgYHCYfHBokHRwYHy8gIycpLCwsFx4xNTAqNSYrLCkBCQoKDgwOGg8PGikkHyQtLSwsLCwsLCwsLCwtLi4sLCwsLCwpLCwsLCwsLCwsLCwtKSwsLCwsLCwsLCwsLCwsLP/AABEIANYA6wMBIgACEQEDEQH/xAAcAAABBQEBAQAAAAAAAAAAAAAFAAMEBgcCAQj/xABJEAACAQIEAgcEBQkGBQQDAAABAhEAAwQSITEFQQYTIlFhcYEykbHBByNyodEUM0JSYnOS4fAVFnSCorI0U5PC8SRDRdIXNWP/xAAbAQACAwEBAQAAAAAAAAAAAAADBAABAgUGB//EADURAAEEAQMBBQYGAQUBAAAAAAEAAgMRIQQSMUEyUWFxoQUTIoGR0RQzUrHB8EIVNNLh8SP/2gAMAwEAAhEDEQA/ANxpUqVRRKlSpVFEqVKlUUSpUqVRRZjxr/iLv7x/9xoeaIca/wCIu/vG/wBxoea8ZJ2z5le3h7DfILljR3A8JsJhfym+LrqWjLb/AERmy5m1Gg3JmAKAtVp6K2LyqrpetC0SesR21ABgkDkSB3jlvTWiaHSU4Xj+lA1znNitrqz9fC+ih8F4Vh7zYpyLhs28rWgCc+Xq5aQNzmDQO6KjrwqzicTZt4brUTI73usBDgdjJCtt+mPOO6jnA7yflGO/J2RFIti2dMnW5bmZlHNM2XbQkMeesOzebC463dxN227Yi2bTOmir1eUgsOQlo9fCuqYYw0WBzkgePnj1XLbqZS91FwwKBJ5ryz6ITxwYIW7q4freutkopJJRmVsrb8gc3dOUxyo1f6N4IX0w0XhcuW2uKwaQAuhmef8Alig3GuivUW797rrTLNy7aUHtPncuF+12iNJmBtNWzFcfAxlvDkrku2G7antK+aAMwOgIn1itRxt3O3taBivK1JZ37Ge6e4mjuycGvLpnCrPBuAWOoxNzEC45w965aPVTLBCBKoOZ3jlqOVc4LB8PuYnqcuIGbIqgkgh+2WzdwjJHrRXoth7lnDYqxbu21vJeZUuOQVaVRlcjnmUgn9ot3UF/JGtcVtG7ctu91xddk0UQOrE9xhR7qp0bWgU0c5+qNDO+Rzw6R3FiiRZ23xX8hQemOEwtm51OHFwXLbgXc5JXKbWcZZ3Msn31W2NGumLA8QxRBBBdII1B+os0FalJq94QAvReztx07XOJJOcplzV1+iT/AIq9+6/71qlPV1+iT/ir37r/AL1oun/MC37U/wBnJ5fyFqtKlSrsr5wlSpUqiiVKlSqKJUqVKoolSqkM7Se2255mueuf9Y+81ras7leaVUQ3m72/iP41A4v0gTC289646jYAEkse5RzNVSlrSqVfNnHPpXxFw5bBayneTmuH5L6e+q+/F8S5l8RfY95vOPnWbW6X1nSr5bs8UK73bx0361948Wp1+KZjHX3gf3r/AI1LWtq1LiyTibg77rD3tFEuNYHDYYdUyXjcNslLkwjP2gFBmJBAJEGAw3qrcJE2bUsWlE7THUyBqSavYYWrFxcXetXrOWFUdp28ANydoiTPOvPaVjXPeCBzyaIHyK9DqnuYyMgnjgWCeOoVZ4vgFtYPB3B+cutluGSQfqbjmAdu0oOlEn4BZ/K8JbynJdsXbjjMZLJ1UQeXtNoK5wuB/K8BhbZvIl2wQbgc7nq3tnnr7czsYNS/7QttxLDhXBSxYuWy8jKWfLoDsYCCY07UcjDbYosOIFU3u5vKWdNNRaC6wXHrxWP+kN4vw3DPhcTesK9tsK1xWzmVfqSQwEk7wYOhkiRyp25wnCYVLQxIuPdugtCSMoXLOxGgzKNzJOgpzieOONwmKQsq3LF+41sTlW6tu4+QEEw0gRO2bK1EMPiVxL4XFWrttWt22t3UuaHJc6tmgSCGBTSdO14UUxQl2ALzX17vD1WGzzhtOc6rF5N8Yz3H0QbgPBsNeu4o5Xa1byNa1IcgpLaCCTmDAA9w76aw3DsLfxdi1btXkQpca6tzMrmVBtwCSRs87etHuHY1DjscyXUGa3YVHLArmVbkxyMEiaHYWy1riFi7fv2rr3EZGZIUAW0YieQkuffU90wAUAc5wO/z+6I3USkuJc4fDgWea8s58lB4vwbCvhcVdw6vbbCNdVs5lXNknMBJO8GDoQSJHKu73RiwL/D0ynLiEuNdGY6lbaMI101J2qTxTiH5dhMXbLqtyxfuNbAYKt1bdxurBkw0hYnbNlanbmNQ4jhLB1gWruYyBlmzajN3HwNb93FdgD+lU3UakNoudfdZ/Td3493RB+kXDcImazZtX7d43UtJcuZuqJLIWILNDDIW5cvWu+kvCMFg1a01rEG6bRNu6Sera4QwAmQJBAJGUwCN6ldNcDcvBnfFWHtJdD2bYyhlDgWtWG8ZmMn5UQzizhbyY7EWcTZKRbA1uNvoOZbaNyDrNT3bdxG0eBofdGGokEbXGRxPVoLrPHBrnw4Vfu8FweIwN+9YS9ZaxbL5nJKOVUsV1YiNI0gjMPKvfok/4m9+6/71qB0q4jeOEwNprttlNgF1tsTLILQBujnBmOU5tNAaoPH8S6IpR3QloJVipIg6EgjSsihI0ALoESO0Uz3ONHgEkkUc5PevqKlXx/8A2riP+df/AOrc/GnP7Yv7G9e0/wD6v+NP7l5HavrylXy3wzjOIQ5kv3Se5rjMD7zXVnpNfFxm6y4GMypdo9NasFZpfUVKvmjhuNvBHutduxsPrH/GhJ4veJnrr3/Vf8aIG2qX1bSr5RPFb/8Azr3/AFX/ABqVh+J3so+tu8//AHH7/Or92qtbY41Pma5rt9z5muaiGuTWI9MONNiMVceSUDFLQnZRpIH7UEz41qfTPiBs4R8phni0p7i+hPouY+lYviu3dIGg0A8hpWHlFjCjWLBY6fdRMYQgSQaN8C4KNCdqtf8AYqXBERSpmzQTzNMasrPLjSIXnvpQ3F2suuprVP7tW0Hsz4mgnE+AIZgVXvhas6Y1ygvDemt9EVewUVQg7OogQJ11o1wHpc1y6q3cuRuzKjLlPKTO3L1mqc+FFq7lbRW0Ph3H0NTmwRtJmBDQwYxOxMe7l7qz+HgJvaFBqJwK3HHitN44vV4e5cT2lUlZ1E+IqtcaxWMw2Gs33NhlvjsxqQQJ1E0SxGN6zhl0yCVtspPiP5RWb37Vzq0ZiMjSF7UxHhyrL9NDYpoA8lcernANuP1Ri701vfsT4p/Omj03v6z1c8ux/OhmJyI2a3LKIjNv4yK4cWWtOxZhez6KB2cp3199T8PF+j0W/wAXP0efqtG+j7FfloxPXam1h2ujKMozA6d8jwoLh+kec5YCk6AxInyqd9DD9viEwAMGw+81X8Nh0Rs7ODBkAUUaWGuysjXai8PP1Rm/xG4sSuYR2iBsfKg1zpFdkxkj7Px1qWt5CwuC4V5sp50GxjhnYjYmtxaaK8tH0Uk1+oAxIfqpn94Lv7H8P865PH7g1OWPs/zqABTV0zoNqJJBC0YaFhmv1RP5jvqpf94LzHQJB/Z/nXGKxrXNGgweQjXbvp7A4HMQO/T0jX76tWC4EgHsj3UodjDgJr3+pmaWuea81VLWBuFdEjy0qLjMKwmV1rSBw7ShmO4cDuKoTHqhHTisFZ2t0qeYonaxWddfaH3j+vlS41wzIZFDcHcho7/jypkGxaUc2jRR3E8VL2kTSBvHPzqEoqPdbK/gdfxqUBTMRxSA8JRUzDr2R6/GowFTMMvZHr8aKsLb33Pma5rtxqfM1zQllUH6S8ZL2LQ/ac+ZhF+7P76oPA8Nnu9/jVq+ke/lxwaJy20IB8M5+JFAOimrt3CKWlOCmoW5AVx4fYirTgUEVW7RuL2urBXuzgN9+n30a4Vxu2wy5HVhuGEe6k2jquqXDhEL0RtVfxdnWi+P4qtsewXOwA5+Z5DxoHiOK24+sv27TzOQdo697GrLd3CreG4KqvS3AA6xUThzqbSZtS4I30MOAfdp76sfE0DjcMCNxsaqFjCsxVVB7Nxj71BP+2iRuxSWmbTr71YcRft27V+2h/OWjInYjUT47++qU+IOUL3bf131YVwbl7pJgrlYHWNVn4AzQTiuCyMfPaOXfRxlKuxlRM0QYnz2pXsRmAmNBAjupsgnntS6ut0EPceFoX0OvP8AaX+Bf51UrdW/6Hl//Y/4J/nVSUaUeJDKdAptlrtDSYUZUmLhgfdXlpoiN9T68qe6qR6ivTaAhp8I8edJym3I7BhF+E2u15AD8aueBQkCqpwkhFDNcW3OolQffNHcLx9xv1ZWYz2zpPiD8qQcLO5dGMho2o51bchQnGWiNT+FTeI8WdQAhClgDMTy3igOK4wlkfW2nul5yu+uYggHLm3iQIHj3VA3ctF+3lD+kGGDLVJv2irEHcVebl9bwbICIJBXuI305GqxxSx9boJ5x5VuJ1YKBO0H4gonEt18ppzAtIjur3itmGEn07gOVecOTQnvpyLtJJ6mAVNw3sj1+NQqnYYdkevxpykFba+58zXFONufOuGoCyss6Y41XxpkSLZCNppqCPu091ROB4RVvMF0kT5EGPjNR+l/Yxl4wCDczEegHxNNdHL84kktuPZO+sZvcQaTk4KfhrcEdxXRm7dJztqXzBwW0TKRkyaDftZpmaP28GENtZYsMu8k6CCWJJmd/wChBnCKpTMSBFQCR1urADlJ1pdzyW0n2xtDrXGOsg3e1MRA8J8KH4zosrXheGUMAoACgqYBWWVpDMZ1J3OpBNF+LFARluKdOek+hqdhryQuYRIEVTXkWFb2NNEqp3eFrh7WQTAGk66b1ULXFOpu9wZ4Y+BNaB0qdYMVm12zncgyDPZ8YM/CRW4jZKBOKApTbXEHzPAzJbHaPw17hrBobxa2cqFvaKn/ADDQqfXX3U/guNHrIIGVmC5o1gTAPeNvdS4lhQRoRronkoDH4r76aGEkcoDSrphXNaQlof0P/wDyP+Cf51VFFWz6H/8A5H/BP86qiUxFwsOXsUjXpFIUellK3y8x8YqE5J74n8Jqe/ZAY7SAfcfwBqIl7K08pk/j8K57+0Uy3hWXg3BxcWWOuXIVMbaHSQYmNxB++jNzDKii2o567xqZPmTUrgd9MktrApY/EiQYGmoEgUgXkhdRsYC9xe6nuED3U6MKsA5TJHp7u6liL+dQerUAeMfjTli/CATqOW4Ou1ZFhbIBULH4QIkgRPdVH4mmp79h/EKv/F+IB07oERWfcaciB+sfdRIz8SBP2EPx2Hg89Bv8TTvDdVPnXGLxeaQvs7AxyFTuBYdWXWQASSf68PhTzHbTa55Frk1Ow47I9fjUa+RJyiByqRhvZHr8afHCXW3NufOuWrthqfOuTSxWVlnSDAf+ovHaQCpmApIHL7Ske6g6BLbZjlzBtGU/rEA+ntH0qZ9IF5lxbZTsoYf5tSI7pJ99VLFYrKwHjJ7iPHy2pXbZKc300LUsLxAhO1su/wAKi/24rtoGaDGwHx1+6oXRXiq3kyk6+yfMfiIozgON38Gxyqty0TJV1zZdxy1jU7UrtANFdRjy4WFJxmLAQMqCe4ETz/VmduffQwccbMUa1dB5yNPeYq04/wCkRjb+rW1nOwVWcydD7QA251XbfW3Lhu32LuZPgvOBy8TW3tZeFbdwb8Qr5priNqTqeyok+lVG3bzalgpkMDOwGaYHfHpRjpPxXssqbtpPco/HU1XLbIbrKDMhVT+ABpPcBPuny1G1JTuteX0CWlyg5+022olY947XrFQ8IC55j2QDyEQFBjbQT6UTw+OQXASABEa+WnrmM+6mTeBIKAqoAD6kqdQFYiNCPl7zWlyM2hGM0Y6aTG0Qf6movXVP4hezsdFAmOztz1qCbUUQJd3K0X6G7kniP+Cf51WEFWf6G1g8R/wT/Oq2BTMPVZK8YV4Kcim7lGKpO37gFiefWA+gEH4mhLITEa934GnsVf7EdxEfOoyXYNc1xspoK59F7xZAOY0jxH9A0W4XwjEYq6VUooj9YSPMb+6qVwnjht3Q5O8T3SNB+FXC4SzrctMVO4gxvuDFKuAabKeieXCgcq8WOhV/qShNoE5e12iRPu2+dBOK9FjY1bFINB2YliSJgLuR46U/hOkeJKZWZto3ifVQD94oW+GIbO5LMeZ1+Os1HuZWAtta+zuP0TF/C9kSZP8AOqR0nb6xQOU1deK48Iuu/Lz8KoONVrtxj3TPgBVxjNoM7sUnMTgwmHQ83M+g7vUilg+ITlTYAEfH74J+6m+J4slET9T5xp91QsMe0oG8iPfTKUR3EYchiI93yqZhMDcKAhDGvLxNWXhS5RDLmIVZMeFG7Hsjsx6VTtaW4pFGlBzas7bnzNcmum3Pma5NMrnrK/pMwP1pugSYUNGwEaT7j5ad9VbHcPQWwWbtKoMAAHUbSNI9k66yfGrP06xhJde5iPUDtR3+0O7QmqNjrjN4g6gj3H101pfqmcBqknGdRdz2jpOg2zDxH9RWmdHuKW8SgbvAkHcHxrHutg6iflV54NgfqU1ZLiqO0pg66wZ0I12NDlaKR9O87loycKtLJkeA0qvcb4gEORBmuPoqju5k9w8aYs8JvMO1ibn+VEU+8g/dUzCcJSzJWSx9p2JZm8yfhtS1hO5KrXFcB1dlixlj7R750gdw1oFgbCm60qQFZWkz2QoOkd7aiP5mrvxTC5lM1VeH3Mt65ngpGaDzJgD7tP8AxRY3cpeZuQmcBg/yq4QcoJJI05gEwR3aadwNWD+4l9rYVCPrdefaZZ202Gp8YoJ0YxpbHKBlysrHQfsd8ciK2LhOIQJhgcpOa5qWjJvrHjtrS3tDVP0sYfG2znHk1x7x1H04zSZ08Eb4d5FmyPS1mL/RniGSQFyx7XansiJ275+7uqJiPoqxSDMxQL3kP8hWp4q3nwyQFJAfU3MpXtTos9qRT3F8QpS8EKz9Xm7U5ljkJiQe6kW+1Jy9raGXEHwAcGg9o833fKso34OEuA29a5PeB3/31VN+j7o1ewa4t2HWLew7WQUB7JPM5o0HhNCR0Fv6arqucb+yOe21aDZOa1ZKXFt9WHzmRKz+yd5+dOZx1avmXKMM1s6ic50AjeaN/q07HEADtEVRsVuAvpZoEV0PHBMOhgvs9a5Pj+6z670BxCrmIAXeYaNfSmcX0CxCAFsqg7SG/CtF4jxMIQqBZa2ilyxIA+yNNO+m+NhTbzMVDl9kfMriPby8q1D7V1T3RiRoAd9enS/POfEDlRmghJbubz4n7/3uWH4zAMl1rZglDBI2PlNQHFWXjEflN+ebQPXvoVe4adTHKf8Ax311yFypWhr3AdCUNJq1dGeLm2g6z83MBuS+Ddw7jQJeGMXyga6HWrpwLh+RAsefjNAlIqitwg3YVkwnGbWUEkEd8iPfQ7ifSFHYi19Y3cpBC/abYfHwpq30bsZp6m3r3rp7tqmXsEFTKoCgclAA+6l7Cdpx5QO5hzBdzLfcPBRQP+y7iAXtOquu1oNmGjDUqw3BjXbUGrPjE0gVUeKXSt3L+iIaCTlkiSYHOIHjFGiKWnbQUPjFkK51mNNPCuMApzDlzHyrviv5zzAb3idfu0pzhcmTAI0Dd48qYSi0GzjyCCkMrECZ2Mc6mW+kCAQSJEg6HvoJZ7JtKg7DMDm317qau4B8zQje0eXiapkDHHKM6VzRhaw+5864NdNufOhXEOklizmDPJWcwUZojv5A+BNMkgcrngE8IN0r6K2roa4SVJALAEwSoygx3xpWa4/BLa7tDt4a6/DT1q1cf+kSxfTKlq7mOgzZVHhsx50JsYITmde2d+YXbQe4a+FLSkNNpqAFwpBOG8EN1wzCEGsHcxt6VbcKnaimxeVRAknnpU3A2o7bb8hSznl3KeZGG8I1hhC125modzGZhlVSPGunw7n2W17o0oVI9rziFmVIHP8AqKzl+HXizk6ZiSRO4mAD4R91aE2AxJ2C/wBetU/FcIvI97rDlkkNGsHKpU+RnQ+BokV2gT1QTvRRAt8RAlBlHMKyM095Mxr6VqHAsIjWiStsk3QsuJ0IBIEc94rIuiQAxgEluy3VtEBgAw2O3P3Vo9nHOi5VMDMH2HtDY1nXQSTxbIzRsZXQ0DHP0xDT/l9kaTB2ibMIIa+66jUqJgGncFwu262jlXMMzMI9pSWXXyMVC4bi7jLcY3AiKczHIGIZ9OyORNPfkV22RludpGW0vZHs3NZM76nY929eenbK0uiMtOHi487sE1X+bR9D3BHeHC27qPz8fDxCdw3C7bJaaFzC2WcRuGVobzDCo+OKWrdshLBJRCQykuSRqdNI/nXRtG2ofriAA9pYtZhlUkawfWTTmLw79SR1gOW0rEG0B2Y2D9+lU1x98C6S27qo7x1Ni9vQnw6CwoD8Qt2L8ft4pxbFs3radVbAa11hheZB+6hnFcKqW7OXKZVpZf0tRrSx2Je1dEPJW2qg5QOyRMR671Bu4pmVVJ0QQumwNdHRaSUPjlD7ZQxZzh+cjxH9AR4o3WHXj/37hUfpphlS8nV+0653Mzq3wEDaq7dxRYju0EeA1+NXTpzwhwbV0DsvbGVo0zKO0p/rnQFbNj8nF1O08gXEM9k/rA81I9QZrvLzM/5rvM/urFwjhKtdhR7ZQSddhGvrmqxWeAlZzMvMpAaGAAOs7HXY7x7s54V0paxiReiVJGZeRju7iP63q9jpHcKlVt5pnV9YkCR46Ab0rJg5R4sjHRGrfBDr2hppsdSJB5abb003CWbLqvaHZ1OogHu8fuNRrHF7yZ3KBs5zEFmKr7WgH6uvs+Fc4Xj/ALGZSAgIncE9pgIGo3AodtR6emV4KS0Zk7RMAEkkCZMRtoaoXTPhnVXxqIbmAdYjkecHar03FWCLljsnNlzGDqT7I1nXeaAcZxwv3gL4UH2gAZ2WBqdT863EReEGYGsoJ0hxGGaxbCfn7ZyZlAi5bMtLnTtAmBz01qZ9GPCrWJxLWrwJVlJEEiCPEHxFBeI4NgwLIyodc0RI56mtu6IdAbWFsh1/OMFOY79/p5eVNDikk7m1B4h9Fq5f/T3nQjVVc5lnwIAP9c6r/wDdTHr2SpME6i4sHXlJBrXLZ0g1x1q/rffNFEhHKwQqP0o4yVPU2zDtq7DdVJ0juY9/IeYqidLotYdLYgG42s6CEEmT5ke6p1rFlr9y4+pZ2J95AHkBA9KE/SJi4Fkq3Jxl33jWD4aTSgfvmz8k0WCOE1z1Ve4Fhla8oaCoJYxJzBRI1PjHLnVxRcoPexJ8pqudFLZOZuWij0E1aWt6eNZ1DrdS3pWUy0zbXWiFhRULD26JYXD0oSnmhSlUVKsKBtvXC2QKcFyBWg5UQnxiCtCOPcOt4hSz6MB7YMGPE91Snck131GZSDzqw42slgpZl0aQWsYrM2VSLkZzyIIEnQT+FXm9xeyhytdtqRuC6g/GqZ0sdLl58uhXsnUasDBjmV09899D+j/CGxF1J9iZcn9Ud58dh610r+Hc5A0+tdBcTADlahw/pNhlV7b3Uy3MvsuuYEaiATrNHE49D3HKNlKrk8Ck5ST6zWcNwJsi3QoZlIJUCCMhIhZ301I5wKs/COJdaMuRly7ypjuj3VyJ9Jp5XOc4XfOfL/i36J335eTvaM+fh9gj+Cu9ZYFoLiCQGLdWBDBj+l3in8WbtxGTqb0FEC9g6Os6+R+VT+hn527+7+dWHn5/KiN9nwk+8o3Zdzwbu/qP4S8mt2v7Pj/KoGO4ZddpW1eiFHaQzoI5Dao/9jX/APk3P4G/CtKArw10I2BjQ0dFpvtV4FbQhOB4QtzCJavJIyjMrDUETHiCO8a1knTvoomAxKthnPaEtb33OUBhsQddfu79ySsj6TgvibxGtzOdTsCBlH8IkCqeaC5zbleT81QMDwIvierMQO22XQDw+8VpIB5CgvBOGi1LEyTIzHn3+mg++j1pwaVe7cU7GzYF4MOQJPummcThEI8an/ks7Uxf4eawWogchb4TuNVzFYI/lyM2ohY9Mw18jl99W9LXfvUPivBxetldj+i36p3+Qq2EArMgLghfSHCtfi0g10luQ8POK1/onis+GRSZa2BbPjlAyn1Ees1kPR3GOs2ro7VswO8HuPeCNQ3cCDqNbv0Q4zkxIQ+zdGT/ADDVfmPWiscWuDUvLHvYXdVeHtg7+78Rz9a7RYEDQeFM4psrA8joaeU00QkQsIvmGb7TfE1W+lN7M1uTsCPvBqwY0yzR+s3xNVbjoPWCf1dPvoEA+NNag/8AzR/ovaiyI7z8TRyJqsdEMT7VvnOcd3IHn4Vb7Nml5wRIU1pyDGKXuGw9S1t5aewlia8xQg0Gkxa9Q12RTVsV3fxC21LOwVRzJgf+agyoaC7W1QjpB0stYe2wtsr3ohQNQviSNNN4oNxXpebhNq3FtCNXeVJUan7II05z37xUuI3sz9kqVEhSoyjlJgk7988qfh0+bcudNqsUxRruIcuXnt5s0kc5k6RH3RV66H2R1JuSO00QP0coiD46z6iqM5BjwAHd/Ws0e6M8b6oFD7LEEa7HaY7jp7qambbcJTTvAflaBhrusUVtRyqsYbHyasGDuSJrl4XZVm6I24uXPsfOjdw6T3GfTn900E6It27n2PnR7506zshcubtldTXLV4h0rlzRAgro3QqljsoLHyAk1krHMxdt3JY+bGa0bpNiMuDu97KEH+chfgTVBtWNKXnOQE9pG4LlFuUyLxBoi9moV2zShwngp2C4qRRtXDCqZlINWThGLzL41bHdFh7eoT9/Dga0OxNwU/j8XJihxaajj0VtbhQ8TbDGY1Gx5+8Vx1hEEEhgQQe4jUH31NNqaYu2KitaphcaMRhkuj9NQxHcdmHoQR6VzaxTAARMc6r30cYybV6wf0GDr9lxB/1A/wAVH1vxp3aV04zuba48jdji1Yrf9t/tN8TVc43f1AgHfX9Ibba7H5edWTHGGb7TfE1VuJWe0We1cU6rbuBgUdvq2AaZEBGkhdZdNqW0wt99yY1JAZXeo/DcT1Tq41IPdoeR99anwy8l1A6EEEDYgwd4Mc6y1bmUnUNErGsNy0EAid9R6CjXRnpB+T3QWByEZXCidhoQNNe/XajTxF+Ryg6acRmjwVqGFWN6g48a6VIwmOW6oe2ZUjsnagvSjjyYYdrVjqq7SO8nkPGubtJO0DK6pc0DcThd4zjFuwua4wnkvNj3fz2qi8Q4zcxLZm7RWSEAhFUiZk6DzO8UM4jxFrksxEsZOpmJ0HhygeFd8NtFurRnZbdy5DZB1jaR/wC0CGY6iAYnlsa6UMAYL6rlT6gvNdFwiZyAqSHYBJmZJMANtrIme6pj8PcdcLuQPZKhldwHJDdXltgGHI0JjYCZrvD4MtYudi79VcBZ831aB5SGtkTnZgNZ/RgjnRB+Hk3cq4RJvWM1q31rHKMk9arF9+yzZWPMiNqcDUlaG8QsNcd3a5YzG2LxykIraL2FCqB1oG6QNVbXvGpiYPdoAY2MaTRvDYZicMVw9sh81lZcgXbh7OZu2MjLnSD2V7IOutC73D3KoRbRYF1ZDAZzZl3LAt7QVgNAJyiATNQhWCi/BscTHgQPQ7VpPCtVFY1gcTBBnb5HWth4FdlB5Vyp2bXWOq7Gmk3MruVt6I/nLv7v50fTagfRRe3d+x86OKNKOzDQlZu2VzmgjxHw/r7q5umuMXooYfokN6D2v9M1629ECCmOM8N6/DtbG+jL9pdR79vWqLYTkRHh+NaTbOlVzpFwbtdcg/eAf7h8/f30CZl/EE1p5dvwlBDhNKhX8FrVhw9oEV5fwfOl3MsJsPoqpXsPFe8IuQ5FT8fZihXDbn1x8jQwMopKdvXJY13h7E1FtNLnzqxYDBzFTbZU3UFFGD0qNiLQFWZsJpXXDejfWPnuDsDZf1/P9n40bYThBMrWiyvehPBerU3mENcACjuTf/UdfIDvozewcsTU5qWWnWDaKC5kjy924r504rjO0/LtN8TQWwVtltb1olbuUEZgWZFQprlgOGYMY0UroasfG8EGdvtNPjqaD4q5dy3Abl0gBoEZ1hwq3MxY9nsBNY3UDTQ1nT0CfFb1O4geChXrAIcqbbC3aQ5kYIJZk9oPq7KWKMFG4nYEmNcxAUAFSGENqN5E6rOo10PMedOcQxQgh1Q3TkBhQhti1NvLkU5GzKFJYidPEkx8VxJ3LE5zmCrLNmMJlAUk8hAAHIAd1NmikxYRjhPSp8MZtkMCDKtOWd5A7/xoTj8U9xmuXGZiSZY6g+Xd5cqavYBgFYrk0jf2tZkydDB202866wl5kYRBhlbW2twgK2Y5VbSDzB0Ox0oYa3kIhc6qKlcK4WbrIsGWuKAogEggliHYhAQI3P6XKnVuooVkdkdbxMKAHVAFKsLoIzNoYAAAIn9Ko12+bgFs3mK63EDgoi3G1dQiZx24UA9kd8AVLucSuMt62Wd0kYlxbtKiLeLKr9YoGijMydmBJU7UUUhJy/aQPiZt4liAWQv2XSXBz4gBTMg67asNda6sW0L4acPiGDjtqGM3znImwcmnJYGbUGu+uztfYYnEPOHDO+Riz/m+zel9LWY5c5JHZTTXRkjq3sC6+KTIhcjLDW82Z0NgMw7JGRi2m7HWNbtUlYtqUWbN5mN/JmB7LLA+qAyfnZ1mefs16cCpYRhr7TdujLmIzIiA9WCE/OJ7TEciNBvUbA3VHVBnxHtvcuBB7OUDK9qTq2jSxAgLzipWDRLgU5cQ4RLl3EZXRYExmtM0xumaQSSD6RRDHslCmZCme2rrJJzAiM4k7MysfA7aRWqdELuayn2RWYNw+GVSio7JbOa5eAEXXBV1G2XIygjWAGYxy0boMfqFAMxI08CRSOqGAV0NE74iPBaZ0VHaufY+dGU2oN0WGtz7Hzoxb2qm9kKpe2V5GgqPh9gO7s/wmPlUgHQVFstDsvfDj17J9xE/5hRAhKYDpTimabG1Ke6qUQjiPBCO1Z9U/wDr+Hu7qEHiMaHQ7EHergr1F4hwm1fHaENyYaMPXn5GhOj6tTEc9YcqFxbECJoPwWyXZ35eyPTej3SToliEH1Q61SYlfaUd7LufSfSpXB+jlzq1VUyqBu3Z9e89+1A2O6hN+8ZVg4VTtHLfKnzFW/h2ZtEUseccvM7D1otY6D2Myvdm448Sq+oGp9T6UcXIgyjKoGwEAe6itiPJQH6gcNUDA8II1uEE9w2HrzonXBvDlXhM0cCkm5xcbKR1pxTpTRNeq2lWosZxXD2csVBPaPxoYOCXpP1Z1jmOU+NWjhzSrfbb40fwWHBtZTlzXMxWfa7Psx6hq81qPaTtO44HP99F33aWN0Yc4nP97lit/ofic7kWGgsSNVEiTt2q6TonihvYfnHs6d0a1tD4YdTl0zKFuED2tTrPhlK+6o3EcOFIyiFMx7UmDHaDbHy0q2e3pHHbtHr0+fVAb7Nhcat3p9liOLtm2xR1ZWU6hiSV0BiRpr4DupWWTQEk6EiGyle8amOXrNWvjeKuflS5L1tCmIyW1cgZDdtpmdsykdWYgkzEbUKwtm4y2fqLd1ervhFAEsFzl2uFDmJQywzclG4r1MfxxtceoB9Fw5Pgkc0dCQhYwpfKCoEhoMSWjnprOkbDvpxOHWzbg9aGPbAUEo8A6wsctJ8akphrJ6vMLlrsNnde1nbt5CqmIUnKp1OzGuLPCixsql1C1wlcpOXqiG0Du8KA3tAg+cVstKwHDqo95AwULIgQpd8xCgEBAzQFTmBrr3TXuHF4tmS8xYqbRAeWKEZSsDUoV0yjccop7C33tW+u6r2boVb0EorQWKfqkldY7p8x3xDj/WOrOoUrHsILbEgbHUnTYa7chymQpg8qKt1gHEdtiFUqzqUEtmRERspRpgggjQDSmcZbhoFs2+yvZJLawAWHmQTHKY5U9bxlshQ0rqSzLodZ0B102ERprrrUZ75cjdj6sTz0nuqWVKCXXKZHV21nq5MMxXIO0RLfpE5mGxOggVoHQDFF7JZiSc7SYAkzOw0rNrzECWBSR2QP0jA924J93levo1u/UkftH5UtqewmtJiT5LY+iNyTc+x86MW6AdDD27v7v50fWhsNtCJMKeUlOnrUO7oQ/NZn7J9r4A+aipa8/OmJ19aK1AKkoaj9ZHhXuGbKcnqvlzHp8CPGm72CBYkPcUneHOX+BpX3Csq6Ty3ZHIjvH4ivNe+R3ET94j51GucNnXO894Cq3vRVnyOlNgX19n6wd1wBG/jQkH1T1q1amFyNmA8Gkj3nUV6MZPtAjy1H8S1EGOu87GXxzsw/02ya6F4n2oB8LV0/fA+FRVSdKK3ssD4HWoX9sW1YqWUEEgwo3Hjlp8hDu1w+Vtvmhqn4v84+/tNvvud6R1modpwC0DKf0enbqCQ4nCto49a/5g9wpHjtr/mj3H8BQHB5slrKshnYN2QQR2dzGg3pq7hkyMUEwTqcw7OaAV/RI++uN/rcl0WjmuvfWc4TX4CK6s+n2R69x20Bo2Y8gAZPvojh3JRSRByiR3GNaoVvceYq+4RRkA7pHuJFdnRap2o3bgBVcJTW6VsG3aTm1lFniXV5hlntMd45+VNHpYQxGT2QIOc+O2mlKlS400T7Lh+6O/UysbTT+yB4z6UylxlFgmCVk3SCf9J+Nc//AJWZtTYnTneJ+KUqVPN9nab9HqfukTr9QP8AL0H2QPF8Xt377XLlow72m0uEFVXS4o0glxEEjskVNwWAtvARriMLd930BEorsgWCDBUQxPeYB2pUq6jGhoodFzpHEkuPVSr2Ev2uqOdWzYRnQN2gtlutDIAymG9siObbih9nGW5tC5ZVkTMHCMUa7JJBZtdRIAIGwArylUVKK1tDbRQ1wXGuQw06vKQArDWc8luURGtFeJYLErd4izXUum0BavvcWXuK1xbYKZg2VpVdZBAG5pUqhUGSgdviShrJexZdbalSoDJ1ubMQbrKQSwzbiNFUVxbu2zb1ttmCNLC4RmuZpRiMuiheyVG+8jalSrPVWoeOtr1SG2WCOzkhiCSyH2tBp2WURrsTzq2fR25CuP2vkK9pUpqOwU5pfzAti6CXJe7+7+dWdaVKhRdgIs/5hXlvn51Hb50qVHbygFdXbcgRoQZU9x/DkR3E0ku5gG2kTFKlWStBOoa6mlSqwspUqVKqVpUBv9FszM3WRJJ9nvM99eUqDLCyXDxaLFM+I2w0vB0WIEC80d2XT3Zq8/uuYjrjHdl092avaVL/AIDT/p9T90f8bP8Aq9B9k3/daNes2/Z/nRrBv2PVv9xr2lTMEDIr2CrQpZnygbzdL//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5" name="AutoShape 4" descr="data:image/jpg;base64,/9j/4AAQSkZJRgABAQAAAQABAAD/2wCEAAkGBhQSERUUExQUFRUWFxgVFRgXFRgWGBcZFxgYFxocFxgYHCYfHBokHRwYHy8gIycpLCwsFx4xNTAqNSYrLCkBCQoKDgwOGg8PGikkHyQtLSwsLCwsLCwsLCwtLi4sLCwsLCwpLCwsLCwsLCwsLCwtKSwsLCwsLCwsLCwsLCwsLP/AABEIANYA6wMBIgACEQEDEQH/xAAcAAABBQEBAQAAAAAAAAAAAAAFAAMEBgcCAQj/xABJEAACAQIEAgcEBQkGBQQDAAABAhEAAwQSITEFQQYTIlFhcYEykbHBByNyodEUM0JSYnOS4fAVFnSCorI0U5PC8SRDRdIXNWP/xAAbAQACAwEBAQAAAAAAAAAAAAADBAABAgUGB//EADURAAEEAQMBBQYGAQUBAAAAAAEAAgMRIQQSMUEyUWFxoQUTIoGR0RQzUrHB8EIVNNLh8SP/2gAMAwEAAhEDEQA/ANxpUqVRRKlSpVFEqVKlUUSpUqVRRZjxr/iLv7x/9xoeaIca/wCIu/vG/wBxoea8ZJ2z5le3h7DfILljR3A8JsJhfym+LrqWjLb/AERmy5m1Gg3JmAKAtVp6K2LyqrpetC0SesR21ABgkDkSB3jlvTWiaHSU4Xj+lA1znNitrqz9fC+ih8F4Vh7zYpyLhs28rWgCc+Xq5aQNzmDQO6KjrwqzicTZt4brUTI73usBDgdjJCtt+mPOO6jnA7yflGO/J2RFIti2dMnW5bmZlHNM2XbQkMeesOzebC463dxN227Yi2bTOmir1eUgsOQlo9fCuqYYw0WBzkgePnj1XLbqZS91FwwKBJ5ryz6ITxwYIW7q4freutkopJJRmVsrb8gc3dOUxyo1f6N4IX0w0XhcuW2uKwaQAuhmef8Alig3GuivUW797rrTLNy7aUHtPncuF+12iNJmBtNWzFcfAxlvDkrku2G7antK+aAMwOgIn1itRxt3O3taBivK1JZ37Ge6e4mjuycGvLpnCrPBuAWOoxNzEC45w965aPVTLBCBKoOZ3jlqOVc4LB8PuYnqcuIGbIqgkgh+2WzdwjJHrRXoth7lnDYqxbu21vJeZUuOQVaVRlcjnmUgn9ot3UF/JGtcVtG7ctu91xddk0UQOrE9xhR7qp0bWgU0c5+qNDO+Rzw6R3FiiRZ23xX8hQemOEwtm51OHFwXLbgXc5JXKbWcZZ3Msn31W2NGumLA8QxRBBBdII1B+os0FalJq94QAvReztx07XOJJOcplzV1+iT/AIq9+6/71qlPV1+iT/ir37r/AL1oun/MC37U/wBnJ5fyFqtKlSrsr5wlSpUqiiVKlSqKJUqVKoolSqkM7Se2255mueuf9Y+81ras7leaVUQ3m72/iP41A4v0gTC289646jYAEkse5RzNVSlrSqVfNnHPpXxFw5bBayneTmuH5L6e+q+/F8S5l8RfY95vOPnWbW6X1nSr5bs8UK73bx0361948Wp1+KZjHX3gf3r/AI1LWtq1LiyTibg77rD3tFEuNYHDYYdUyXjcNslLkwjP2gFBmJBAJEGAw3qrcJE2bUsWlE7THUyBqSavYYWrFxcXetXrOWFUdp28ANydoiTPOvPaVjXPeCBzyaIHyK9DqnuYyMgnjgWCeOoVZ4vgFtYPB3B+cutluGSQfqbjmAdu0oOlEn4BZ/K8JbynJdsXbjjMZLJ1UQeXtNoK5wuB/K8BhbZvIl2wQbgc7nq3tnnr7czsYNS/7QttxLDhXBSxYuWy8jKWfLoDsYCCY07UcjDbYosOIFU3u5vKWdNNRaC6wXHrxWP+kN4vw3DPhcTesK9tsK1xWzmVfqSQwEk7wYOhkiRyp25wnCYVLQxIuPdugtCSMoXLOxGgzKNzJOgpzieOONwmKQsq3LF+41sTlW6tu4+QEEw0gRO2bK1EMPiVxL4XFWrttWt22t3UuaHJc6tmgSCGBTSdO14UUxQl2ALzX17vD1WGzzhtOc6rF5N8Yz3H0QbgPBsNeu4o5Xa1byNa1IcgpLaCCTmDAA9w76aw3DsLfxdi1btXkQpca6tzMrmVBtwCSRs87etHuHY1DjscyXUGa3YVHLArmVbkxyMEiaHYWy1riFi7fv2rr3EZGZIUAW0YieQkuffU90wAUAc5wO/z+6I3USkuJc4fDgWea8s58lB4vwbCvhcVdw6vbbCNdVs5lXNknMBJO8GDoQSJHKu73RiwL/D0ynLiEuNdGY6lbaMI101J2qTxTiH5dhMXbLqtyxfuNbAYKt1bdxurBkw0hYnbNlanbmNQ4jhLB1gWruYyBlmzajN3HwNb93FdgD+lU3UakNoudfdZ/Td3493RB+kXDcImazZtX7d43UtJcuZuqJLIWILNDDIW5cvWu+kvCMFg1a01rEG6bRNu6Sera4QwAmQJBAJGUwCN6ldNcDcvBnfFWHtJdD2bYyhlDgWtWG8ZmMn5UQzizhbyY7EWcTZKRbA1uNvoOZbaNyDrNT3bdxG0eBofdGGokEbXGRxPVoLrPHBrnw4Vfu8FweIwN+9YS9ZaxbL5nJKOVUsV1YiNI0gjMPKvfok/4m9+6/71qB0q4jeOEwNprttlNgF1tsTLILQBujnBmOU5tNAaoPH8S6IpR3QloJVipIg6EgjSsihI0ALoESO0Uz3ONHgEkkUc5PevqKlXx/8A2riP+df/AOrc/GnP7Yv7G9e0/wD6v+NP7l5HavrylXy3wzjOIQ5kv3Se5rjMD7zXVnpNfFxm6y4GMypdo9NasFZpfUVKvmjhuNvBHutduxsPrH/GhJ4veJnrr3/Vf8aIG2qX1bSr5RPFb/8Azr3/AFX/ABqVh+J3so+tu8//AHH7/Or92qtbY41Pma5rt9z5muaiGuTWI9MONNiMVceSUDFLQnZRpIH7UEz41qfTPiBs4R8phni0p7i+hPouY+lYviu3dIGg0A8hpWHlFjCjWLBY6fdRMYQgSQaN8C4KNCdqtf8AYqXBERSpmzQTzNMasrPLjSIXnvpQ3F2suuprVP7tW0Hsz4mgnE+AIZgVXvhas6Y1ygvDemt9EVewUVQg7OogQJ11o1wHpc1y6q3cuRuzKjLlPKTO3L1mqc+FFq7lbRW0Ph3H0NTmwRtJmBDQwYxOxMe7l7qz+HgJvaFBqJwK3HHitN44vV4e5cT2lUlZ1E+IqtcaxWMw2Gs33NhlvjsxqQQJ1E0SxGN6zhl0yCVtspPiP5RWb37Vzq0ZiMjSF7UxHhyrL9NDYpoA8lcernANuP1Ri701vfsT4p/Omj03v6z1c8ux/OhmJyI2a3LKIjNv4yK4cWWtOxZhez6KB2cp3199T8PF+j0W/wAXP0efqtG+j7FfloxPXam1h2ujKMozA6d8jwoLh+kec5YCk6AxInyqd9DD9viEwAMGw+81X8Nh0Rs7ODBkAUUaWGuysjXai8PP1Rm/xG4sSuYR2iBsfKg1zpFdkxkj7Px1qWt5CwuC4V5sp50GxjhnYjYmtxaaK8tH0Uk1+oAxIfqpn94Lv7H8P865PH7g1OWPs/zqABTV0zoNqJJBC0YaFhmv1RP5jvqpf94LzHQJB/Z/nXGKxrXNGgweQjXbvp7A4HMQO/T0jX76tWC4EgHsj3UodjDgJr3+pmaWuea81VLWBuFdEjy0qLjMKwmV1rSBw7ShmO4cDuKoTHqhHTisFZ2t0qeYonaxWddfaH3j+vlS41wzIZFDcHcho7/jypkGxaUc2jRR3E8VL2kTSBvHPzqEoqPdbK/gdfxqUBTMRxSA8JRUzDr2R6/GowFTMMvZHr8aKsLb33Pma5rtxqfM1zQllUH6S8ZL2LQ/ac+ZhF+7P76oPA8Nnu9/jVq+ke/lxwaJy20IB8M5+JFAOimrt3CKWlOCmoW5AVx4fYirTgUEVW7RuL2urBXuzgN9+n30a4Vxu2wy5HVhuGEe6k2jquqXDhEL0RtVfxdnWi+P4qtsewXOwA5+Z5DxoHiOK24+sv27TzOQdo697GrLd3CreG4KqvS3AA6xUThzqbSZtS4I30MOAfdp76sfE0DjcMCNxsaqFjCsxVVB7Nxj71BP+2iRuxSWmbTr71YcRft27V+2h/OWjInYjUT47++qU+IOUL3bf131YVwbl7pJgrlYHWNVn4AzQTiuCyMfPaOXfRxlKuxlRM0QYnz2pXsRmAmNBAjupsgnntS6ut0EPceFoX0OvP8AaX+Bf51UrdW/6Hl//Y/4J/nVSUaUeJDKdAptlrtDSYUZUmLhgfdXlpoiN9T68qe6qR6ivTaAhp8I8edJym3I7BhF+E2u15AD8aueBQkCqpwkhFDNcW3OolQffNHcLx9xv1ZWYz2zpPiD8qQcLO5dGMho2o51bchQnGWiNT+FTeI8WdQAhClgDMTy3igOK4wlkfW2nul5yu+uYggHLm3iQIHj3VA3ctF+3lD+kGGDLVJv2irEHcVebl9bwbICIJBXuI305GqxxSx9boJ5x5VuJ1YKBO0H4gonEt18ppzAtIjur3itmGEn07gOVecOTQnvpyLtJJ6mAVNw3sj1+NQqnYYdkevxpykFba+58zXFONufOuGoCyss6Y41XxpkSLZCNppqCPu091ROB4RVvMF0kT5EGPjNR+l/Yxl4wCDczEegHxNNdHL84kktuPZO+sZvcQaTk4KfhrcEdxXRm7dJztqXzBwW0TKRkyaDftZpmaP28GENtZYsMu8k6CCWJJmd/wChBnCKpTMSBFQCR1urADlJ1pdzyW0n2xtDrXGOsg3e1MRA8J8KH4zosrXheGUMAoACgqYBWWVpDMZ1J3OpBNF+LFARluKdOek+hqdhryQuYRIEVTXkWFb2NNEqp3eFrh7WQTAGk66b1ULXFOpu9wZ4Y+BNaB0qdYMVm12zncgyDPZ8YM/CRW4jZKBOKApTbXEHzPAzJbHaPw17hrBobxa2cqFvaKn/ADDQqfXX3U/guNHrIIGVmC5o1gTAPeNvdS4lhQRoRronkoDH4r76aGEkcoDSrphXNaQlof0P/wDyP+Cf51VFFWz6H/8A5H/BP86qiUxFwsOXsUjXpFIUellK3y8x8YqE5J74n8Jqe/ZAY7SAfcfwBqIl7K08pk/j8K57+0Uy3hWXg3BxcWWOuXIVMbaHSQYmNxB++jNzDKii2o567xqZPmTUrgd9MktrApY/EiQYGmoEgUgXkhdRsYC9xe6nuED3U6MKsA5TJHp7u6liL+dQerUAeMfjTli/CATqOW4Ou1ZFhbIBULH4QIkgRPdVH4mmp79h/EKv/F+IB07oERWfcaciB+sfdRIz8SBP2EPx2Hg89Bv8TTvDdVPnXGLxeaQvs7AxyFTuBYdWXWQASSf68PhTzHbTa55Frk1Ow47I9fjUa+RJyiByqRhvZHr8afHCXW3NufOuWrthqfOuTSxWVlnSDAf+ovHaQCpmApIHL7Ske6g6BLbZjlzBtGU/rEA+ntH0qZ9IF5lxbZTsoYf5tSI7pJ99VLFYrKwHjJ7iPHy2pXbZKc300LUsLxAhO1su/wAKi/24rtoGaDGwHx1+6oXRXiq3kyk6+yfMfiIozgON38Gxyqty0TJV1zZdxy1jU7UrtANFdRjy4WFJxmLAQMqCe4ETz/VmduffQwccbMUa1dB5yNPeYq04/wCkRjb+rW1nOwVWcydD7QA251XbfW3Lhu32LuZPgvOBy8TW3tZeFbdwb8Qr5priNqTqeyok+lVG3bzalgpkMDOwGaYHfHpRjpPxXssqbtpPco/HU1XLbIbrKDMhVT+ABpPcBPuny1G1JTuteX0CWlyg5+022olY947XrFQ8IC55j2QDyEQFBjbQT6UTw+OQXASABEa+WnrmM+6mTeBIKAqoAD6kqdQFYiNCPl7zWlyM2hGM0Y6aTG0Qf6movXVP4hezsdFAmOztz1qCbUUQJd3K0X6G7kniP+Cf51WEFWf6G1g8R/wT/Oq2BTMPVZK8YV4Kcim7lGKpO37gFiefWA+gEH4mhLITEa934GnsVf7EdxEfOoyXYNc1xspoK59F7xZAOY0jxH9A0W4XwjEYq6VUooj9YSPMb+6qVwnjht3Q5O8T3SNB+FXC4SzrctMVO4gxvuDFKuAabKeieXCgcq8WOhV/qShNoE5e12iRPu2+dBOK9FjY1bFINB2YliSJgLuR46U/hOkeJKZWZto3ifVQD94oW+GIbO5LMeZ1+Os1HuZWAtta+zuP0TF/C9kSZP8AOqR0nb6xQOU1deK48Iuu/Lz8KoONVrtxj3TPgBVxjNoM7sUnMTgwmHQ83M+g7vUilg+ITlTYAEfH74J+6m+J4slET9T5xp91QsMe0oG8iPfTKUR3EYchiI93yqZhMDcKAhDGvLxNWXhS5RDLmIVZMeFG7Hsjsx6VTtaW4pFGlBzas7bnzNcmum3Pma5NMrnrK/pMwP1pugSYUNGwEaT7j5ad9VbHcPQWwWbtKoMAAHUbSNI9k66yfGrP06xhJde5iPUDtR3+0O7QmqNjrjN4g6gj3H101pfqmcBqknGdRdz2jpOg2zDxH9RWmdHuKW8SgbvAkHcHxrHutg6iflV54NgfqU1ZLiqO0pg66wZ0I12NDlaKR9O87loycKtLJkeA0qvcb4gEORBmuPoqju5k9w8aYs8JvMO1ibn+VEU+8g/dUzCcJSzJWSx9p2JZm8yfhtS1hO5KrXFcB1dlixlj7R750gdw1oFgbCm60qQFZWkz2QoOkd7aiP5mrvxTC5lM1VeH3Mt65ngpGaDzJgD7tP8AxRY3cpeZuQmcBg/yq4QcoJJI05gEwR3aadwNWD+4l9rYVCPrdefaZZ202Gp8YoJ0YxpbHKBlysrHQfsd8ciK2LhOIQJhgcpOa5qWjJvrHjtrS3tDVP0sYfG2znHk1x7x1H04zSZ08Eb4d5FmyPS1mL/RniGSQFyx7XansiJ275+7uqJiPoqxSDMxQL3kP8hWp4q3nwyQFJAfU3MpXtTos9qRT3F8QpS8EKz9Xm7U5ljkJiQe6kW+1Jy9raGXEHwAcGg9o833fKso34OEuA29a5PeB3/31VN+j7o1ewa4t2HWLew7WQUB7JPM5o0HhNCR0Fv6arqucb+yOe21aDZOa1ZKXFt9WHzmRKz+yd5+dOZx1avmXKMM1s6ic50AjeaN/q07HEADtEVRsVuAvpZoEV0PHBMOhgvs9a5Pj+6z670BxCrmIAXeYaNfSmcX0CxCAFsqg7SG/CtF4jxMIQqBZa2ilyxIA+yNNO+m+NhTbzMVDl9kfMriPby8q1D7V1T3RiRoAd9enS/POfEDlRmghJbubz4n7/3uWH4zAMl1rZglDBI2PlNQHFWXjEflN+ebQPXvoVe4adTHKf8Ax311yFypWhr3AdCUNJq1dGeLm2g6z83MBuS+Ddw7jQJeGMXyga6HWrpwLh+RAsefjNAlIqitwg3YVkwnGbWUEkEd8iPfQ7ifSFHYi19Y3cpBC/abYfHwpq30bsZp6m3r3rp7tqmXsEFTKoCgclAA+6l7Cdpx5QO5hzBdzLfcPBRQP+y7iAXtOquu1oNmGjDUqw3BjXbUGrPjE0gVUeKXSt3L+iIaCTlkiSYHOIHjFGiKWnbQUPjFkK51mNNPCuMApzDlzHyrviv5zzAb3idfu0pzhcmTAI0Dd48qYSi0GzjyCCkMrECZ2Mc6mW+kCAQSJEg6HvoJZ7JtKg7DMDm317qau4B8zQje0eXiapkDHHKM6VzRhaw+5864NdNufOhXEOklizmDPJWcwUZojv5A+BNMkgcrngE8IN0r6K2roa4SVJALAEwSoygx3xpWa4/BLa7tDt4a6/DT1q1cf+kSxfTKlq7mOgzZVHhsx50JsYITmde2d+YXbQe4a+FLSkNNpqAFwpBOG8EN1wzCEGsHcxt6VbcKnaimxeVRAknnpU3A2o7bb8hSznl3KeZGG8I1hhC125modzGZhlVSPGunw7n2W17o0oVI9rziFmVIHP8AqKzl+HXizk6ZiSRO4mAD4R91aE2AxJ2C/wBetU/FcIvI97rDlkkNGsHKpU+RnQ+BokV2gT1QTvRRAt8RAlBlHMKyM095Mxr6VqHAsIjWiStsk3QsuJ0IBIEc94rIuiQAxgEluy3VtEBgAw2O3P3Vo9nHOi5VMDMH2HtDY1nXQSTxbIzRsZXQ0DHP0xDT/l9kaTB2ibMIIa+66jUqJgGncFwu262jlXMMzMI9pSWXXyMVC4bi7jLcY3AiKczHIGIZ9OyORNPfkV22RludpGW0vZHs3NZM76nY929eenbK0uiMtOHi487sE1X+bR9D3BHeHC27qPz8fDxCdw3C7bJaaFzC2WcRuGVobzDCo+OKWrdshLBJRCQykuSRqdNI/nXRtG2ofriAA9pYtZhlUkawfWTTmLw79SR1gOW0rEG0B2Y2D9+lU1x98C6S27qo7x1Ni9vQnw6CwoD8Qt2L8ft4pxbFs3radVbAa11hheZB+6hnFcKqW7OXKZVpZf0tRrSx2Je1dEPJW2qg5QOyRMR671Bu4pmVVJ0QQumwNdHRaSUPjlD7ZQxZzh+cjxH9AR4o3WHXj/37hUfpphlS8nV+0653Mzq3wEDaq7dxRYju0EeA1+NXTpzwhwbV0DsvbGVo0zKO0p/rnQFbNj8nF1O08gXEM9k/rA81I9QZrvLzM/5rvM/urFwjhKtdhR7ZQSddhGvrmqxWeAlZzMvMpAaGAAOs7HXY7x7s54V0paxiReiVJGZeRju7iP63q9jpHcKlVt5pnV9YkCR46Ab0rJg5R4sjHRGrfBDr2hppsdSJB5abb003CWbLqvaHZ1OogHu8fuNRrHF7yZ3KBs5zEFmKr7WgH6uvs+Fc4Xj/ALGZSAgIncE9pgIGo3AodtR6emV4KS0Zk7RMAEkkCZMRtoaoXTPhnVXxqIbmAdYjkecHar03FWCLljsnNlzGDqT7I1nXeaAcZxwv3gL4UH2gAZ2WBqdT863EReEGYGsoJ0hxGGaxbCfn7ZyZlAi5bMtLnTtAmBz01qZ9GPCrWJxLWrwJVlJEEiCPEHxFBeI4NgwLIyodc0RI56mtu6IdAbWFsh1/OMFOY79/p5eVNDikk7m1B4h9Fq5f/T3nQjVVc5lnwIAP9c6r/wDdTHr2SpME6i4sHXlJBrXLZ0g1x1q/rffNFEhHKwQqP0o4yVPU2zDtq7DdVJ0juY9/IeYqidLotYdLYgG42s6CEEmT5ke6p1rFlr9y4+pZ2J95AHkBA9KE/SJi4Fkq3Jxl33jWD4aTSgfvmz8k0WCOE1z1Ve4Fhla8oaCoJYxJzBRI1PjHLnVxRcoPexJ8pqudFLZOZuWij0E1aWt6eNZ1DrdS3pWUy0zbXWiFhRULD26JYXD0oSnmhSlUVKsKBtvXC2QKcFyBWg5UQnxiCtCOPcOt4hSz6MB7YMGPE91Snck131GZSDzqw42slgpZl0aQWsYrM2VSLkZzyIIEnQT+FXm9xeyhytdtqRuC6g/GqZ0sdLl58uhXsnUasDBjmV09899D+j/CGxF1J9iZcn9Ud58dh610r+Hc5A0+tdBcTADlahw/pNhlV7b3Uy3MvsuuYEaiATrNHE49D3HKNlKrk8Ck5ST6zWcNwJsi3QoZlIJUCCMhIhZ301I5wKs/COJdaMuRly7ypjuj3VyJ9Jp5XOc4XfOfL/i36J335eTvaM+fh9gj+Cu9ZYFoLiCQGLdWBDBj+l3in8WbtxGTqb0FEC9g6Os6+R+VT+hn527+7+dWHn5/KiN9nwk+8o3Zdzwbu/qP4S8mt2v7Pj/KoGO4ZddpW1eiFHaQzoI5Dao/9jX/APk3P4G/CtKArw10I2BjQ0dFpvtV4FbQhOB4QtzCJavJIyjMrDUETHiCO8a1knTvoomAxKthnPaEtb33OUBhsQddfu79ySsj6TgvibxGtzOdTsCBlH8IkCqeaC5zbleT81QMDwIvierMQO22XQDw+8VpIB5CgvBOGi1LEyTIzHn3+mg++j1pwaVe7cU7GzYF4MOQJPummcThEI8an/ks7Uxf4eawWogchb4TuNVzFYI/lyM2ohY9Mw18jl99W9LXfvUPivBxetldj+i36p3+Qq2EArMgLghfSHCtfi0g10luQ8POK1/onis+GRSZa2BbPjlAyn1Ees1kPR3GOs2ro7VswO8HuPeCNQ3cCDqNbv0Q4zkxIQ+zdGT/ADDVfmPWiscWuDUvLHvYXdVeHtg7+78Rz9a7RYEDQeFM4psrA8joaeU00QkQsIvmGb7TfE1W+lN7M1uTsCPvBqwY0yzR+s3xNVbjoPWCf1dPvoEA+NNag/8AzR/ovaiyI7z8TRyJqsdEMT7VvnOcd3IHn4Vb7Nml5wRIU1pyDGKXuGw9S1t5aewlia8xQg0Gkxa9Q12RTVsV3fxC21LOwVRzJgf+agyoaC7W1QjpB0stYe2wtsr3ohQNQviSNNN4oNxXpebhNq3FtCNXeVJUan7II05z37xUuI3sz9kqVEhSoyjlJgk7988qfh0+bcudNqsUxRruIcuXnt5s0kc5k6RH3RV66H2R1JuSO00QP0coiD46z6iqM5BjwAHd/Ws0e6M8b6oFD7LEEa7HaY7jp7qambbcJTTvAflaBhrusUVtRyqsYbHyasGDuSJrl4XZVm6I24uXPsfOjdw6T3GfTn900E6It27n2PnR7506zshcubtldTXLV4h0rlzRAgro3QqljsoLHyAk1krHMxdt3JY+bGa0bpNiMuDu97KEH+chfgTVBtWNKXnOQE9pG4LlFuUyLxBoi9moV2zShwngp2C4qRRtXDCqZlINWThGLzL41bHdFh7eoT9/Dga0OxNwU/j8XJihxaajj0VtbhQ8TbDGY1Gx5+8Vx1hEEEhgQQe4jUH31NNqaYu2KitaphcaMRhkuj9NQxHcdmHoQR6VzaxTAARMc6r30cYybV6wf0GDr9lxB/1A/wAVH1vxp3aV04zuba48jdji1Yrf9t/tN8TVc43f1AgHfX9Ibba7H5edWTHGGb7TfE1VuJWe0We1cU6rbuBgUdvq2AaZEBGkhdZdNqW0wt99yY1JAZXeo/DcT1Tq41IPdoeR99anwy8l1A6EEEDYgwd4Mc6y1bmUnUNErGsNy0EAid9R6CjXRnpB+T3QWByEZXCidhoQNNe/XajTxF+Ryg6acRmjwVqGFWN6g48a6VIwmOW6oe2ZUjsnagvSjjyYYdrVjqq7SO8nkPGubtJO0DK6pc0DcThd4zjFuwua4wnkvNj3fz2qi8Q4zcxLZm7RWSEAhFUiZk6DzO8UM4jxFrksxEsZOpmJ0HhygeFd8NtFurRnZbdy5DZB1jaR/wC0CGY6iAYnlsa6UMAYL6rlT6gvNdFwiZyAqSHYBJmZJMANtrIme6pj8PcdcLuQPZKhldwHJDdXltgGHI0JjYCZrvD4MtYudi79VcBZ831aB5SGtkTnZgNZ/RgjnRB+Hk3cq4RJvWM1q31rHKMk9arF9+yzZWPMiNqcDUlaG8QsNcd3a5YzG2LxykIraL2FCqB1oG6QNVbXvGpiYPdoAY2MaTRvDYZicMVw9sh81lZcgXbh7OZu2MjLnSD2V7IOutC73D3KoRbRYF1ZDAZzZl3LAt7QVgNAJyiATNQhWCi/BscTHgQPQ7VpPCtVFY1gcTBBnb5HWth4FdlB5Vyp2bXWOq7Gmk3MruVt6I/nLv7v50fTagfRRe3d+x86OKNKOzDQlZu2VzmgjxHw/r7q5umuMXooYfokN6D2v9M1629ECCmOM8N6/DtbG+jL9pdR79vWqLYTkRHh+NaTbOlVzpFwbtdcg/eAf7h8/f30CZl/EE1p5dvwlBDhNKhX8FrVhw9oEV5fwfOl3MsJsPoqpXsPFe8IuQ5FT8fZihXDbn1x8jQwMopKdvXJY13h7E1FtNLnzqxYDBzFTbZU3UFFGD0qNiLQFWZsJpXXDejfWPnuDsDZf1/P9n40bYThBMrWiyvehPBerU3mENcACjuTf/UdfIDvozewcsTU5qWWnWDaKC5kjy924r504rjO0/LtN8TQWwVtltb1olbuUEZgWZFQprlgOGYMY0UroasfG8EGdvtNPjqaD4q5dy3Abl0gBoEZ1hwq3MxY9nsBNY3UDTQ1nT0CfFb1O4geChXrAIcqbbC3aQ5kYIJZk9oPq7KWKMFG4nYEmNcxAUAFSGENqN5E6rOo10PMedOcQxQgh1Q3TkBhQhti1NvLkU5GzKFJYidPEkx8VxJ3LE5zmCrLNmMJlAUk8hAAHIAd1NmikxYRjhPSp8MZtkMCDKtOWd5A7/xoTj8U9xmuXGZiSZY6g+Xd5cqavYBgFYrk0jf2tZkydDB202866wl5kYRBhlbW2twgK2Y5VbSDzB0Ox0oYa3kIhc6qKlcK4WbrIsGWuKAogEggliHYhAQI3P6XKnVuooVkdkdbxMKAHVAFKsLoIzNoYAAAIn9Ko12+bgFs3mK63EDgoi3G1dQiZx24UA9kd8AVLucSuMt62Wd0kYlxbtKiLeLKr9YoGijMydmBJU7UUUhJy/aQPiZt4liAWQv2XSXBz4gBTMg67asNda6sW0L4acPiGDjtqGM3znImwcmnJYGbUGu+uztfYYnEPOHDO+Riz/m+zel9LWY5c5JHZTTXRkjq3sC6+KTIhcjLDW82Z0NgMw7JGRi2m7HWNbtUlYtqUWbN5mN/JmB7LLA+qAyfnZ1mefs16cCpYRhr7TdujLmIzIiA9WCE/OJ7TEciNBvUbA3VHVBnxHtvcuBB7OUDK9qTq2jSxAgLzipWDRLgU5cQ4RLl3EZXRYExmtM0xumaQSSD6RRDHslCmZCme2rrJJzAiM4k7MysfA7aRWqdELuayn2RWYNw+GVSio7JbOa5eAEXXBV1G2XIygjWAGYxy0boMfqFAMxI08CRSOqGAV0NE74iPBaZ0VHaufY+dGU2oN0WGtz7Hzoxb2qm9kKpe2V5GgqPh9gO7s/wmPlUgHQVFstDsvfDj17J9xE/5hRAhKYDpTimabG1Ke6qUQjiPBCO1Z9U/wDr+Hu7qEHiMaHQ7EHergr1F4hwm1fHaENyYaMPXn5GhOj6tTEc9YcqFxbECJoPwWyXZ35eyPTej3SToliEH1Q61SYlfaUd7LufSfSpXB+jlzq1VUyqBu3Z9e89+1A2O6hN+8ZVg4VTtHLfKnzFW/h2ZtEUseccvM7D1otY6D2Myvdm448Sq+oGp9T6UcXIgyjKoGwEAe6itiPJQH6gcNUDA8II1uEE9w2HrzonXBvDlXhM0cCkm5xcbKR1pxTpTRNeq2lWosZxXD2csVBPaPxoYOCXpP1Z1jmOU+NWjhzSrfbb40fwWHBtZTlzXMxWfa7Psx6hq81qPaTtO44HP99F33aWN0Yc4nP97lit/ofic7kWGgsSNVEiTt2q6TonihvYfnHs6d0a1tD4YdTl0zKFuED2tTrPhlK+6o3EcOFIyiFMx7UmDHaDbHy0q2e3pHHbtHr0+fVAb7Nhcat3p9liOLtm2xR1ZWU6hiSV0BiRpr4DupWWTQEk6EiGyle8amOXrNWvjeKuflS5L1tCmIyW1cgZDdtpmdsykdWYgkzEbUKwtm4y2fqLd1ervhFAEsFzl2uFDmJQywzclG4r1MfxxtceoB9Fw5Pgkc0dCQhYwpfKCoEhoMSWjnprOkbDvpxOHWzbg9aGPbAUEo8A6wsctJ8akphrJ6vMLlrsNnde1nbt5CqmIUnKp1OzGuLPCixsql1C1wlcpOXqiG0Du8KA3tAg+cVstKwHDqo95AwULIgQpd8xCgEBAzQFTmBrr3TXuHF4tmS8xYqbRAeWKEZSsDUoV0yjccop7C33tW+u6r2boVb0EorQWKfqkldY7p8x3xDj/WOrOoUrHsILbEgbHUnTYa7chymQpg8qKt1gHEdtiFUqzqUEtmRERspRpgggjQDSmcZbhoFs2+yvZJLawAWHmQTHKY5U9bxlshQ0rqSzLodZ0B102ERprrrUZ75cjdj6sTz0nuqWVKCXXKZHV21nq5MMxXIO0RLfpE5mGxOggVoHQDFF7JZiSc7SYAkzOw0rNrzECWBSR2QP0jA924J93levo1u/UkftH5UtqewmtJiT5LY+iNyTc+x86MW6AdDD27v7v50fWhsNtCJMKeUlOnrUO7oQ/NZn7J9r4A+aipa8/OmJ19aK1AKkoaj9ZHhXuGbKcnqvlzHp8CPGm72CBYkPcUneHOX+BpX3Csq6Ty3ZHIjvH4ivNe+R3ET94j51GucNnXO894Cq3vRVnyOlNgX19n6wd1wBG/jQkH1T1q1amFyNmA8Gkj3nUV6MZPtAjy1H8S1EGOu87GXxzsw/02ya6F4n2oB8LV0/fA+FRVSdKK3ssD4HWoX9sW1YqWUEEgwo3Hjlp8hDu1w+Vtvmhqn4v84+/tNvvud6R1modpwC0DKf0enbqCQ4nCto49a/5g9wpHjtr/mj3H8BQHB5slrKshnYN2QQR2dzGg3pq7hkyMUEwTqcw7OaAV/RI++uN/rcl0WjmuvfWc4TX4CK6s+n2R69x20Bo2Y8gAZPvojh3JRSRByiR3GNaoVvceYq+4RRkA7pHuJFdnRap2o3bgBVcJTW6VsG3aTm1lFniXV5hlntMd45+VNHpYQxGT2QIOc+O2mlKlS400T7Lh+6O/UysbTT+yB4z6UylxlFgmCVk3SCf9J+Nc//AJWZtTYnTneJ+KUqVPN9nab9HqfukTr9QP8AL0H2QPF8Xt377XLlow72m0uEFVXS4o0glxEEjskVNwWAtvARriMLd930BEorsgWCDBUQxPeYB2pUq6jGhoodFzpHEkuPVSr2Ev2uqOdWzYRnQN2gtlutDIAymG9siObbih9nGW5tC5ZVkTMHCMUa7JJBZtdRIAIGwArylUVKK1tDbRQ1wXGuQw06vKQArDWc8luURGtFeJYLErd4izXUum0BavvcWXuK1xbYKZg2VpVdZBAG5pUqhUGSgdviShrJexZdbalSoDJ1ubMQbrKQSwzbiNFUVxbu2zb1ttmCNLC4RmuZpRiMuiheyVG+8jalSrPVWoeOtr1SG2WCOzkhiCSyH2tBp2WURrsTzq2fR25CuP2vkK9pUpqOwU5pfzAti6CXJe7+7+dWdaVKhRdgIs/5hXlvn51Hb50qVHbygFdXbcgRoQZU9x/DkR3E0ku5gG2kTFKlWStBOoa6mlSqwspUqVKqVpUBv9FszM3WRJJ9nvM99eUqDLCyXDxaLFM+I2w0vB0WIEC80d2XT3Zq8/uuYjrjHdl092avaVL/AIDT/p9T90f8bP8Aq9B9k3/daNes2/Z/nRrBv2PVv9xr2lTMEDIr2CrQpZnygbzdL//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6" name="AutoShape 6" descr="data:image/jpg;base64,/9j/4AAQSkZJRgABAQAAAQABAAD/2wCEAAkGBhQSERUUExQUFRUWFxgVFRgXFRgWGBcZFxgYFxocFxgYHCYfHBokHRwYHy8gIycpLCwsFx4xNTAqNSYrLCkBCQoKDgwOGg8PGikkHyQtLSwsLCwsLCwsLCwtLi4sLCwsLCwpLCwsLCwsLCwsLCwtKSwsLCwsLCwsLCwsLCwsLP/AABEIANYA6wMBIgACEQEDEQH/xAAcAAABBQEBAQAAAAAAAAAAAAAFAAMEBgcCAQj/xABJEAACAQIEAgcEBQkGBQQDAAABAhEAAwQSITEFQQYTIlFhcYEykbHBByNyodEUM0JSYnOS4fAVFnSCorI0U5PC8SRDRdIXNWP/xAAbAQACAwEBAQAAAAAAAAAAAAADBAABAgUGB//EADURAAEEAQMBBQYGAQUBAAAAAAEAAgMRIQQSMUEyUWFxoQUTIoGR0RQzUrHB8EIVNNLh8SP/2gAMAwEAAhEDEQA/ANxpUqVRRKlSpVFEqVKlUUSpUqVRRZjxr/iLv7x/9xoeaIca/wCIu/vG/wBxoea8ZJ2z5le3h7DfILljR3A8JsJhfym+LrqWjLb/AERmy5m1Gg3JmAKAtVp6K2LyqrpetC0SesR21ABgkDkSB3jlvTWiaHSU4Xj+lA1znNitrqz9fC+ih8F4Vh7zYpyLhs28rWgCc+Xq5aQNzmDQO6KjrwqzicTZt4brUTI73usBDgdjJCtt+mPOO6jnA7yflGO/J2RFIti2dMnW5bmZlHNM2XbQkMeesOzebC463dxN227Yi2bTOmir1eUgsOQlo9fCuqYYw0WBzkgePnj1XLbqZS91FwwKBJ5ryz6ITxwYIW7q4freutkopJJRmVsrb8gc3dOUxyo1f6N4IX0w0XhcuW2uKwaQAuhmef8Alig3GuivUW797rrTLNy7aUHtPncuF+12iNJmBtNWzFcfAxlvDkrku2G7antK+aAMwOgIn1itRxt3O3taBivK1JZ37Ge6e4mjuycGvLpnCrPBuAWOoxNzEC45w965aPVTLBCBKoOZ3jlqOVc4LB8PuYnqcuIGbIqgkgh+2WzdwjJHrRXoth7lnDYqxbu21vJeZUuOQVaVRlcjnmUgn9ot3UF/JGtcVtG7ctu91xddk0UQOrE9xhR7qp0bWgU0c5+qNDO+Rzw6R3FiiRZ23xX8hQemOEwtm51OHFwXLbgXc5JXKbWcZZ3Msn31W2NGumLA8QxRBBBdII1B+os0FalJq94QAvReztx07XOJJOcplzV1+iT/AIq9+6/71qlPV1+iT/ir37r/AL1oun/MC37U/wBnJ5fyFqtKlSrsr5wlSpUqiiVKlSqKJUqVKoolSqkM7Se2255mueuf9Y+81ras7leaVUQ3m72/iP41A4v0gTC289646jYAEkse5RzNVSlrSqVfNnHPpXxFw5bBayneTmuH5L6e+q+/F8S5l8RfY95vOPnWbW6X1nSr5bs8UK73bx0361948Wp1+KZjHX3gf3r/AI1LWtq1LiyTibg77rD3tFEuNYHDYYdUyXjcNslLkwjP2gFBmJBAJEGAw3qrcJE2bUsWlE7THUyBqSavYYWrFxcXetXrOWFUdp28ANydoiTPOvPaVjXPeCBzyaIHyK9DqnuYyMgnjgWCeOoVZ4vgFtYPB3B+cutluGSQfqbjmAdu0oOlEn4BZ/K8JbynJdsXbjjMZLJ1UQeXtNoK5wuB/K8BhbZvIl2wQbgc7nq3tnnr7czsYNS/7QttxLDhXBSxYuWy8jKWfLoDsYCCY07UcjDbYosOIFU3u5vKWdNNRaC6wXHrxWP+kN4vw3DPhcTesK9tsK1xWzmVfqSQwEk7wYOhkiRyp25wnCYVLQxIuPdugtCSMoXLOxGgzKNzJOgpzieOONwmKQsq3LF+41sTlW6tu4+QEEw0gRO2bK1EMPiVxL4XFWrttWt22t3UuaHJc6tmgSCGBTSdO14UUxQl2ALzX17vD1WGzzhtOc6rF5N8Yz3H0QbgPBsNeu4o5Xa1byNa1IcgpLaCCTmDAA9w76aw3DsLfxdi1btXkQpca6tzMrmVBtwCSRs87etHuHY1DjscyXUGa3YVHLArmVbkxyMEiaHYWy1riFi7fv2rr3EZGZIUAW0YieQkuffU90wAUAc5wO/z+6I3USkuJc4fDgWea8s58lB4vwbCvhcVdw6vbbCNdVs5lXNknMBJO8GDoQSJHKu73RiwL/D0ynLiEuNdGY6lbaMI101J2qTxTiH5dhMXbLqtyxfuNbAYKt1bdxurBkw0hYnbNlanbmNQ4jhLB1gWruYyBlmzajN3HwNb93FdgD+lU3UakNoudfdZ/Td3493RB+kXDcImazZtX7d43UtJcuZuqJLIWILNDDIW5cvWu+kvCMFg1a01rEG6bRNu6Sera4QwAmQJBAJGUwCN6ldNcDcvBnfFWHtJdD2bYyhlDgWtWG8ZmMn5UQzizhbyY7EWcTZKRbA1uNvoOZbaNyDrNT3bdxG0eBofdGGokEbXGRxPVoLrPHBrnw4Vfu8FweIwN+9YS9ZaxbL5nJKOVUsV1YiNI0gjMPKvfok/4m9+6/71qB0q4jeOEwNprttlNgF1tsTLILQBujnBmOU5tNAaoPH8S6IpR3QloJVipIg6EgjSsihI0ALoESO0Uz3ONHgEkkUc5PevqKlXx/8A2riP+df/AOrc/GnP7Yv7G9e0/wD6v+NP7l5HavrylXy3wzjOIQ5kv3Se5rjMD7zXVnpNfFxm6y4GMypdo9NasFZpfUVKvmjhuNvBHutduxsPrH/GhJ4veJnrr3/Vf8aIG2qX1bSr5RPFb/8Azr3/AFX/ABqVh+J3so+tu8//AHH7/Or92qtbY41Pma5rt9z5muaiGuTWI9MONNiMVceSUDFLQnZRpIH7UEz41qfTPiBs4R8phni0p7i+hPouY+lYviu3dIGg0A8hpWHlFjCjWLBY6fdRMYQgSQaN8C4KNCdqtf8AYqXBERSpmzQTzNMasrPLjSIXnvpQ3F2suuprVP7tW0Hsz4mgnE+AIZgVXvhas6Y1ygvDemt9EVewUVQg7OogQJ11o1wHpc1y6q3cuRuzKjLlPKTO3L1mqc+FFq7lbRW0Ph3H0NTmwRtJmBDQwYxOxMe7l7qz+HgJvaFBqJwK3HHitN44vV4e5cT2lUlZ1E+IqtcaxWMw2Gs33NhlvjsxqQQJ1E0SxGN6zhl0yCVtspPiP5RWb37Vzq0ZiMjSF7UxHhyrL9NDYpoA8lcernANuP1Ri701vfsT4p/Omj03v6z1c8ux/OhmJyI2a3LKIjNv4yK4cWWtOxZhez6KB2cp3199T8PF+j0W/wAXP0efqtG+j7FfloxPXam1h2ujKMozA6d8jwoLh+kec5YCk6AxInyqd9DD9viEwAMGw+81X8Nh0Rs7ODBkAUUaWGuysjXai8PP1Rm/xG4sSuYR2iBsfKg1zpFdkxkj7Px1qWt5CwuC4V5sp50GxjhnYjYmtxaaK8tH0Uk1+oAxIfqpn94Lv7H8P865PH7g1OWPs/zqABTV0zoNqJJBC0YaFhmv1RP5jvqpf94LzHQJB/Z/nXGKxrXNGgweQjXbvp7A4HMQO/T0jX76tWC4EgHsj3UodjDgJr3+pmaWuea81VLWBuFdEjy0qLjMKwmV1rSBw7ShmO4cDuKoTHqhHTisFZ2t0qeYonaxWddfaH3j+vlS41wzIZFDcHcho7/jypkGxaUc2jRR3E8VL2kTSBvHPzqEoqPdbK/gdfxqUBTMRxSA8JRUzDr2R6/GowFTMMvZHr8aKsLb33Pma5rtxqfM1zQllUH6S8ZL2LQ/ac+ZhF+7P76oPA8Nnu9/jVq+ke/lxwaJy20IB8M5+JFAOimrt3CKWlOCmoW5AVx4fYirTgUEVW7RuL2urBXuzgN9+n30a4Vxu2wy5HVhuGEe6k2jquqXDhEL0RtVfxdnWi+P4qtsewXOwA5+Z5DxoHiOK24+sv27TzOQdo697GrLd3CreG4KqvS3AA6xUThzqbSZtS4I30MOAfdp76sfE0DjcMCNxsaqFjCsxVVB7Nxj71BP+2iRuxSWmbTr71YcRft27V+2h/OWjInYjUT47++qU+IOUL3bf131YVwbl7pJgrlYHWNVn4AzQTiuCyMfPaOXfRxlKuxlRM0QYnz2pXsRmAmNBAjupsgnntS6ut0EPceFoX0OvP8AaX+Bf51UrdW/6Hl//Y/4J/nVSUaUeJDKdAptlrtDSYUZUmLhgfdXlpoiN9T68qe6qR6ivTaAhp8I8edJym3I7BhF+E2u15AD8aueBQkCqpwkhFDNcW3OolQffNHcLx9xv1ZWYz2zpPiD8qQcLO5dGMho2o51bchQnGWiNT+FTeI8WdQAhClgDMTy3igOK4wlkfW2nul5yu+uYggHLm3iQIHj3VA3ctF+3lD+kGGDLVJv2irEHcVebl9bwbICIJBXuI305GqxxSx9boJ5x5VuJ1YKBO0H4gonEt18ppzAtIjur3itmGEn07gOVecOTQnvpyLtJJ6mAVNw3sj1+NQqnYYdkevxpykFba+58zXFONufOuGoCyss6Y41XxpkSLZCNppqCPu091ROB4RVvMF0kT5EGPjNR+l/Yxl4wCDczEegHxNNdHL84kktuPZO+sZvcQaTk4KfhrcEdxXRm7dJztqXzBwW0TKRkyaDftZpmaP28GENtZYsMu8k6CCWJJmd/wChBnCKpTMSBFQCR1urADlJ1pdzyW0n2xtDrXGOsg3e1MRA8J8KH4zosrXheGUMAoACgqYBWWVpDMZ1J3OpBNF+LFARluKdOek+hqdhryQuYRIEVTXkWFb2NNEqp3eFrh7WQTAGk66b1ULXFOpu9wZ4Y+BNaB0qdYMVm12zncgyDPZ8YM/CRW4jZKBOKApTbXEHzPAzJbHaPw17hrBobxa2cqFvaKn/ADDQqfXX3U/guNHrIIGVmC5o1gTAPeNvdS4lhQRoRronkoDH4r76aGEkcoDSrphXNaQlof0P/wDyP+Cf51VFFWz6H/8A5H/BP86qiUxFwsOXsUjXpFIUellK3y8x8YqE5J74n8Jqe/ZAY7SAfcfwBqIl7K08pk/j8K57+0Uy3hWXg3BxcWWOuXIVMbaHSQYmNxB++jNzDKii2o567xqZPmTUrgd9MktrApY/EiQYGmoEgUgXkhdRsYC9xe6nuED3U6MKsA5TJHp7u6liL+dQerUAeMfjTli/CATqOW4Ou1ZFhbIBULH4QIkgRPdVH4mmp79h/EKv/F+IB07oERWfcaciB+sfdRIz8SBP2EPx2Hg89Bv8TTvDdVPnXGLxeaQvs7AxyFTuBYdWXWQASSf68PhTzHbTa55Frk1Ow47I9fjUa+RJyiByqRhvZHr8afHCXW3NufOuWrthqfOuTSxWVlnSDAf+ovHaQCpmApIHL7Ske6g6BLbZjlzBtGU/rEA+ntH0qZ9IF5lxbZTsoYf5tSI7pJ99VLFYrKwHjJ7iPHy2pXbZKc300LUsLxAhO1su/wAKi/24rtoGaDGwHx1+6oXRXiq3kyk6+yfMfiIozgON38Gxyqty0TJV1zZdxy1jU7UrtANFdRjy4WFJxmLAQMqCe4ETz/VmduffQwccbMUa1dB5yNPeYq04/wCkRjb+rW1nOwVWcydD7QA251XbfW3Lhu32LuZPgvOBy8TW3tZeFbdwb8Qr5priNqTqeyok+lVG3bzalgpkMDOwGaYHfHpRjpPxXssqbtpPco/HU1XLbIbrKDMhVT+ABpPcBPuny1G1JTuteX0CWlyg5+022olY947XrFQ8IC55j2QDyEQFBjbQT6UTw+OQXASABEa+WnrmM+6mTeBIKAqoAD6kqdQFYiNCPl7zWlyM2hGM0Y6aTG0Qf6movXVP4hezsdFAmOztz1qCbUUQJd3K0X6G7kniP+Cf51WEFWf6G1g8R/wT/Oq2BTMPVZK8YV4Kcim7lGKpO37gFiefWA+gEH4mhLITEa934GnsVf7EdxEfOoyXYNc1xspoK59F7xZAOY0jxH9A0W4XwjEYq6VUooj9YSPMb+6qVwnjht3Q5O8T3SNB+FXC4SzrctMVO4gxvuDFKuAabKeieXCgcq8WOhV/qShNoE5e12iRPu2+dBOK9FjY1bFINB2YliSJgLuR46U/hOkeJKZWZto3ifVQD94oW+GIbO5LMeZ1+Os1HuZWAtta+zuP0TF/C9kSZP8AOqR0nb6xQOU1deK48Iuu/Lz8KoONVrtxj3TPgBVxjNoM7sUnMTgwmHQ83M+g7vUilg+ITlTYAEfH74J+6m+J4slET9T5xp91QsMe0oG8iPfTKUR3EYchiI93yqZhMDcKAhDGvLxNWXhS5RDLmIVZMeFG7Hsjsx6VTtaW4pFGlBzas7bnzNcmum3Pma5NMrnrK/pMwP1pugSYUNGwEaT7j5ad9VbHcPQWwWbtKoMAAHUbSNI9k66yfGrP06xhJde5iPUDtR3+0O7QmqNjrjN4g6gj3H101pfqmcBqknGdRdz2jpOg2zDxH9RWmdHuKW8SgbvAkHcHxrHutg6iflV54NgfqU1ZLiqO0pg66wZ0I12NDlaKR9O87loycKtLJkeA0qvcb4gEORBmuPoqju5k9w8aYs8JvMO1ibn+VEU+8g/dUzCcJSzJWSx9p2JZm8yfhtS1hO5KrXFcB1dlixlj7R750gdw1oFgbCm60qQFZWkz2QoOkd7aiP5mrvxTC5lM1VeH3Mt65ngpGaDzJgD7tP8AxRY3cpeZuQmcBg/yq4QcoJJI05gEwR3aadwNWD+4l9rYVCPrdefaZZ202Gp8YoJ0YxpbHKBlysrHQfsd8ciK2LhOIQJhgcpOa5qWjJvrHjtrS3tDVP0sYfG2znHk1x7x1H04zSZ08Eb4d5FmyPS1mL/RniGSQFyx7XansiJ275+7uqJiPoqxSDMxQL3kP8hWp4q3nwyQFJAfU3MpXtTos9qRT3F8QpS8EKz9Xm7U5ljkJiQe6kW+1Jy9raGXEHwAcGg9o833fKso34OEuA29a5PeB3/31VN+j7o1ewa4t2HWLew7WQUB7JPM5o0HhNCR0Fv6arqucb+yOe21aDZOa1ZKXFt9WHzmRKz+yd5+dOZx1avmXKMM1s6ic50AjeaN/q07HEADtEVRsVuAvpZoEV0PHBMOhgvs9a5Pj+6z670BxCrmIAXeYaNfSmcX0CxCAFsqg7SG/CtF4jxMIQqBZa2ilyxIA+yNNO+m+NhTbzMVDl9kfMriPby8q1D7V1T3RiRoAd9enS/POfEDlRmghJbubz4n7/3uWH4zAMl1rZglDBI2PlNQHFWXjEflN+ebQPXvoVe4adTHKf8Ax311yFypWhr3AdCUNJq1dGeLm2g6z83MBuS+Ddw7jQJeGMXyga6HWrpwLh+RAsefjNAlIqitwg3YVkwnGbWUEkEd8iPfQ7ifSFHYi19Y3cpBC/abYfHwpq30bsZp6m3r3rp7tqmXsEFTKoCgclAA+6l7Cdpx5QO5hzBdzLfcPBRQP+y7iAXtOquu1oNmGjDUqw3BjXbUGrPjE0gVUeKXSt3L+iIaCTlkiSYHOIHjFGiKWnbQUPjFkK51mNNPCuMApzDlzHyrviv5zzAb3idfu0pzhcmTAI0Dd48qYSi0GzjyCCkMrECZ2Mc6mW+kCAQSJEg6HvoJZ7JtKg7DMDm317qau4B8zQje0eXiapkDHHKM6VzRhaw+5864NdNufOhXEOklizmDPJWcwUZojv5A+BNMkgcrngE8IN0r6K2roa4SVJALAEwSoygx3xpWa4/BLa7tDt4a6/DT1q1cf+kSxfTKlq7mOgzZVHhsx50JsYITmde2d+YXbQe4a+FLSkNNpqAFwpBOG8EN1wzCEGsHcxt6VbcKnaimxeVRAknnpU3A2o7bb8hSznl3KeZGG8I1hhC125modzGZhlVSPGunw7n2W17o0oVI9rziFmVIHP8AqKzl+HXizk6ZiSRO4mAD4R91aE2AxJ2C/wBetU/FcIvI97rDlkkNGsHKpU+RnQ+BokV2gT1QTvRRAt8RAlBlHMKyM095Mxr6VqHAsIjWiStsk3QsuJ0IBIEc94rIuiQAxgEluy3VtEBgAw2O3P3Vo9nHOi5VMDMH2HtDY1nXQSTxbIzRsZXQ0DHP0xDT/l9kaTB2ibMIIa+66jUqJgGncFwu262jlXMMzMI9pSWXXyMVC4bi7jLcY3AiKczHIGIZ9OyORNPfkV22RludpGW0vZHs3NZM76nY929eenbK0uiMtOHi487sE1X+bR9D3BHeHC27qPz8fDxCdw3C7bJaaFzC2WcRuGVobzDCo+OKWrdshLBJRCQykuSRqdNI/nXRtG2ofriAA9pYtZhlUkawfWTTmLw79SR1gOW0rEG0B2Y2D9+lU1x98C6S27qo7x1Ni9vQnw6CwoD8Qt2L8ft4pxbFs3radVbAa11hheZB+6hnFcKqW7OXKZVpZf0tRrSx2Je1dEPJW2qg5QOyRMR671Bu4pmVVJ0QQumwNdHRaSUPjlD7ZQxZzh+cjxH9AR4o3WHXj/37hUfpphlS8nV+0653Mzq3wEDaq7dxRYju0EeA1+NXTpzwhwbV0DsvbGVo0zKO0p/rnQFbNj8nF1O08gXEM9k/rA81I9QZrvLzM/5rvM/urFwjhKtdhR7ZQSddhGvrmqxWeAlZzMvMpAaGAAOs7HXY7x7s54V0paxiReiVJGZeRju7iP63q9jpHcKlVt5pnV9YkCR46Ab0rJg5R4sjHRGrfBDr2hppsdSJB5abb003CWbLqvaHZ1OogHu8fuNRrHF7yZ3KBs5zEFmKr7WgH6uvs+Fc4Xj/ALGZSAgIncE9pgIGo3AodtR6emV4KS0Zk7RMAEkkCZMRtoaoXTPhnVXxqIbmAdYjkecHar03FWCLljsnNlzGDqT7I1nXeaAcZxwv3gL4UH2gAZ2WBqdT863EReEGYGsoJ0hxGGaxbCfn7ZyZlAi5bMtLnTtAmBz01qZ9GPCrWJxLWrwJVlJEEiCPEHxFBeI4NgwLIyodc0RI56mtu6IdAbWFsh1/OMFOY79/p5eVNDikk7m1B4h9Fq5f/T3nQjVVc5lnwIAP9c6r/wDdTHr2SpME6i4sHXlJBrXLZ0g1x1q/rffNFEhHKwQqP0o4yVPU2zDtq7DdVJ0juY9/IeYqidLotYdLYgG42s6CEEmT5ke6p1rFlr9y4+pZ2J95AHkBA9KE/SJi4Fkq3Jxl33jWD4aTSgfvmz8k0WCOE1z1Ve4Fhla8oaCoJYxJzBRI1PjHLnVxRcoPexJ8pqudFLZOZuWij0E1aWt6eNZ1DrdS3pWUy0zbXWiFhRULD26JYXD0oSnmhSlUVKsKBtvXC2QKcFyBWg5UQnxiCtCOPcOt4hSz6MB7YMGPE91Snck131GZSDzqw42slgpZl0aQWsYrM2VSLkZzyIIEnQT+FXm9xeyhytdtqRuC6g/GqZ0sdLl58uhXsnUasDBjmV09899D+j/CGxF1J9iZcn9Ud58dh610r+Hc5A0+tdBcTADlahw/pNhlV7b3Uy3MvsuuYEaiATrNHE49D3HKNlKrk8Ck5ST6zWcNwJsi3QoZlIJUCCMhIhZ301I5wKs/COJdaMuRly7ypjuj3VyJ9Jp5XOc4XfOfL/i36J335eTvaM+fh9gj+Cu9ZYFoLiCQGLdWBDBj+l3in8WbtxGTqb0FEC9g6Os6+R+VT+hn527+7+dWHn5/KiN9nwk+8o3Zdzwbu/qP4S8mt2v7Pj/KoGO4ZddpW1eiFHaQzoI5Dao/9jX/APk3P4G/CtKArw10I2BjQ0dFpvtV4FbQhOB4QtzCJavJIyjMrDUETHiCO8a1knTvoomAxKthnPaEtb33OUBhsQddfu79ySsj6TgvibxGtzOdTsCBlH8IkCqeaC5zbleT81QMDwIvierMQO22XQDw+8VpIB5CgvBOGi1LEyTIzHn3+mg++j1pwaVe7cU7GzYF4MOQJPummcThEI8an/ks7Uxf4eawWogchb4TuNVzFYI/lyM2ohY9Mw18jl99W9LXfvUPivBxetldj+i36p3+Qq2EArMgLghfSHCtfi0g10luQ8POK1/onis+GRSZa2BbPjlAyn1Ees1kPR3GOs2ro7VswO8HuPeCNQ3cCDqNbv0Q4zkxIQ+zdGT/ADDVfmPWiscWuDUvLHvYXdVeHtg7+78Rz9a7RYEDQeFM4psrA8joaeU00QkQsIvmGb7TfE1W+lN7M1uTsCPvBqwY0yzR+s3xNVbjoPWCf1dPvoEA+NNag/8AzR/ovaiyI7z8TRyJqsdEMT7VvnOcd3IHn4Vb7Nml5wRIU1pyDGKXuGw9S1t5aewlia8xQg0Gkxa9Q12RTVsV3fxC21LOwVRzJgf+agyoaC7W1QjpB0stYe2wtsr3ohQNQviSNNN4oNxXpebhNq3FtCNXeVJUan7II05z37xUuI3sz9kqVEhSoyjlJgk7988qfh0+bcudNqsUxRruIcuXnt5s0kc5k6RH3RV66H2R1JuSO00QP0coiD46z6iqM5BjwAHd/Ws0e6M8b6oFD7LEEa7HaY7jp7qambbcJTTvAflaBhrusUVtRyqsYbHyasGDuSJrl4XZVm6I24uXPsfOjdw6T3GfTn900E6It27n2PnR7506zshcubtldTXLV4h0rlzRAgro3QqljsoLHyAk1krHMxdt3JY+bGa0bpNiMuDu97KEH+chfgTVBtWNKXnOQE9pG4LlFuUyLxBoi9moV2zShwngp2C4qRRtXDCqZlINWThGLzL41bHdFh7eoT9/Dga0OxNwU/j8XJihxaajj0VtbhQ8TbDGY1Gx5+8Vx1hEEEhgQQe4jUH31NNqaYu2KitaphcaMRhkuj9NQxHcdmHoQR6VzaxTAARMc6r30cYybV6wf0GDr9lxB/1A/wAVH1vxp3aV04zuba48jdji1Yrf9t/tN8TVc43f1AgHfX9Ibba7H5edWTHGGb7TfE1VuJWe0We1cU6rbuBgUdvq2AaZEBGkhdZdNqW0wt99yY1JAZXeo/DcT1Tq41IPdoeR99anwy8l1A6EEEDYgwd4Mc6y1bmUnUNErGsNy0EAid9R6CjXRnpB+T3QWByEZXCidhoQNNe/XajTxF+Ryg6acRmjwVqGFWN6g48a6VIwmOW6oe2ZUjsnagvSjjyYYdrVjqq7SO8nkPGubtJO0DK6pc0DcThd4zjFuwua4wnkvNj3fz2qi8Q4zcxLZm7RWSEAhFUiZk6DzO8UM4jxFrksxEsZOpmJ0HhygeFd8NtFurRnZbdy5DZB1jaR/wC0CGY6iAYnlsa6UMAYL6rlT6gvNdFwiZyAqSHYBJmZJMANtrIme6pj8PcdcLuQPZKhldwHJDdXltgGHI0JjYCZrvD4MtYudi79VcBZ831aB5SGtkTnZgNZ/RgjnRB+Hk3cq4RJvWM1q31rHKMk9arF9+yzZWPMiNqcDUlaG8QsNcd3a5YzG2LxykIraL2FCqB1oG6QNVbXvGpiYPdoAY2MaTRvDYZicMVw9sh81lZcgXbh7OZu2MjLnSD2V7IOutC73D3KoRbRYF1ZDAZzZl3LAt7QVgNAJyiATNQhWCi/BscTHgQPQ7VpPCtVFY1gcTBBnb5HWth4FdlB5Vyp2bXWOq7Gmk3MruVt6I/nLv7v50fTagfRRe3d+x86OKNKOzDQlZu2VzmgjxHw/r7q5umuMXooYfokN6D2v9M1629ECCmOM8N6/DtbG+jL9pdR79vWqLYTkRHh+NaTbOlVzpFwbtdcg/eAf7h8/f30CZl/EE1p5dvwlBDhNKhX8FrVhw9oEV5fwfOl3MsJsPoqpXsPFe8IuQ5FT8fZihXDbn1x8jQwMopKdvXJY13h7E1FtNLnzqxYDBzFTbZU3UFFGD0qNiLQFWZsJpXXDejfWPnuDsDZf1/P9n40bYThBMrWiyvehPBerU3mENcACjuTf/UdfIDvozewcsTU5qWWnWDaKC5kjy924r504rjO0/LtN8TQWwVtltb1olbuUEZgWZFQprlgOGYMY0UroasfG8EGdvtNPjqaD4q5dy3Abl0gBoEZ1hwq3MxY9nsBNY3UDTQ1nT0CfFb1O4geChXrAIcqbbC3aQ5kYIJZk9oPq7KWKMFG4nYEmNcxAUAFSGENqN5E6rOo10PMedOcQxQgh1Q3TkBhQhti1NvLkU5GzKFJYidPEkx8VxJ3LE5zmCrLNmMJlAUk8hAAHIAd1NmikxYRjhPSp8MZtkMCDKtOWd5A7/xoTj8U9xmuXGZiSZY6g+Xd5cqavYBgFYrk0jf2tZkydDB202866wl5kYRBhlbW2twgK2Y5VbSDzB0Ox0oYa3kIhc6qKlcK4WbrIsGWuKAogEggliHYhAQI3P6XKnVuooVkdkdbxMKAHVAFKsLoIzNoYAAAIn9Ko12+bgFs3mK63EDgoi3G1dQiZx24UA9kd8AVLucSuMt62Wd0kYlxbtKiLeLKr9YoGijMydmBJU7UUUhJy/aQPiZt4liAWQv2XSXBz4gBTMg67asNda6sW0L4acPiGDjtqGM3znImwcmnJYGbUGu+uztfYYnEPOHDO+Riz/m+zel9LWY5c5JHZTTXRkjq3sC6+KTIhcjLDW82Z0NgMw7JGRi2m7HWNbtUlYtqUWbN5mN/JmB7LLA+qAyfnZ1mefs16cCpYRhr7TdujLmIzIiA9WCE/OJ7TEciNBvUbA3VHVBnxHtvcuBB7OUDK9qTq2jSxAgLzipWDRLgU5cQ4RLl3EZXRYExmtM0xumaQSSD6RRDHslCmZCme2rrJJzAiM4k7MysfA7aRWqdELuayn2RWYNw+GVSio7JbOa5eAEXXBV1G2XIygjWAGYxy0boMfqFAMxI08CRSOqGAV0NE74iPBaZ0VHaufY+dGU2oN0WGtz7Hzoxb2qm9kKpe2V5GgqPh9gO7s/wmPlUgHQVFstDsvfDj17J9xE/5hRAhKYDpTimabG1Ke6qUQjiPBCO1Z9U/wDr+Hu7qEHiMaHQ7EHergr1F4hwm1fHaENyYaMPXn5GhOj6tTEc9YcqFxbECJoPwWyXZ35eyPTej3SToliEH1Q61SYlfaUd7LufSfSpXB+jlzq1VUyqBu3Z9e89+1A2O6hN+8ZVg4VTtHLfKnzFW/h2ZtEUseccvM7D1otY6D2Myvdm448Sq+oGp9T6UcXIgyjKoGwEAe6itiPJQH6gcNUDA8II1uEE9w2HrzonXBvDlXhM0cCkm5xcbKR1pxTpTRNeq2lWosZxXD2csVBPaPxoYOCXpP1Z1jmOU+NWjhzSrfbb40fwWHBtZTlzXMxWfa7Psx6hq81qPaTtO44HP99F33aWN0Yc4nP97lit/ofic7kWGgsSNVEiTt2q6TonihvYfnHs6d0a1tD4YdTl0zKFuED2tTrPhlK+6o3EcOFIyiFMx7UmDHaDbHy0q2e3pHHbtHr0+fVAb7Nhcat3p9liOLtm2xR1ZWU6hiSV0BiRpr4DupWWTQEk6EiGyle8amOXrNWvjeKuflS5L1tCmIyW1cgZDdtpmdsykdWYgkzEbUKwtm4y2fqLd1ervhFAEsFzl2uFDmJQywzclG4r1MfxxtceoB9Fw5Pgkc0dCQhYwpfKCoEhoMSWjnprOkbDvpxOHWzbg9aGPbAUEo8A6wsctJ8akphrJ6vMLlrsNnde1nbt5CqmIUnKp1OzGuLPCixsql1C1wlcpOXqiG0Du8KA3tAg+cVstKwHDqo95AwULIgQpd8xCgEBAzQFTmBrr3TXuHF4tmS8xYqbRAeWKEZSsDUoV0yjccop7C33tW+u6r2boVb0EorQWKfqkldY7p8x3xDj/WOrOoUrHsILbEgbHUnTYa7chymQpg8qKt1gHEdtiFUqzqUEtmRERspRpgggjQDSmcZbhoFs2+yvZJLawAWHmQTHKY5U9bxlshQ0rqSzLodZ0B102ERprrrUZ75cjdj6sTz0nuqWVKCXXKZHV21nq5MMxXIO0RLfpE5mGxOggVoHQDFF7JZiSc7SYAkzOw0rNrzECWBSR2QP0jA924J93levo1u/UkftH5UtqewmtJiT5LY+iNyTc+x86MW6AdDD27v7v50fWhsNtCJMKeUlOnrUO7oQ/NZn7J9r4A+aipa8/OmJ19aK1AKkoaj9ZHhXuGbKcnqvlzHp8CPGm72CBYkPcUneHOX+BpX3Csq6Ty3ZHIjvH4ivNe+R3ET94j51GucNnXO894Cq3vRVnyOlNgX19n6wd1wBG/jQkH1T1q1amFyNmA8Gkj3nUV6MZPtAjy1H8S1EGOu87GXxzsw/02ya6F4n2oB8LV0/fA+FRVSdKK3ssD4HWoX9sW1YqWUEEgwo3Hjlp8hDu1w+Vtvmhqn4v84+/tNvvud6R1modpwC0DKf0enbqCQ4nCto49a/5g9wpHjtr/mj3H8BQHB5slrKshnYN2QQR2dzGg3pq7hkyMUEwTqcw7OaAV/RI++uN/rcl0WjmuvfWc4TX4CK6s+n2R69x20Bo2Y8gAZPvojh3JRSRByiR3GNaoVvceYq+4RRkA7pHuJFdnRap2o3bgBVcJTW6VsG3aTm1lFniXV5hlntMd45+VNHpYQxGT2QIOc+O2mlKlS400T7Lh+6O/UysbTT+yB4z6UylxlFgmCVk3SCf9J+Nc//AJWZtTYnTneJ+KUqVPN9nab9HqfukTr9QP8AL0H2QPF8Xt377XLlow72m0uEFVXS4o0glxEEjskVNwWAtvARriMLd930BEorsgWCDBUQxPeYB2pUq6jGhoodFzpHEkuPVSr2Ev2uqOdWzYRnQN2gtlutDIAymG9siObbih9nGW5tC5ZVkTMHCMUa7JJBZtdRIAIGwArylUVKK1tDbRQ1wXGuQw06vKQArDWc8luURGtFeJYLErd4izXUum0BavvcWXuK1xbYKZg2VpVdZBAG5pUqhUGSgdviShrJexZdbalSoDJ1ubMQbrKQSwzbiNFUVxbu2zb1ttmCNLC4RmuZpRiMuiheyVG+8jalSrPVWoeOtr1SG2WCOzkhiCSyH2tBp2WURrsTzq2fR25CuP2vkK9pUpqOwU5pfzAti6CXJe7+7+dWdaVKhRdgIs/5hXlvn51Hb50qVHbygFdXbcgRoQZU9x/DkR3E0ku5gG2kTFKlWStBOoa6mlSqwspUqVKqVpUBv9FszM3WRJJ9nvM99eUqDLCyXDxaLFM+I2w0vB0WIEC80d2XT3Zq8/uuYjrjHdl092avaVL/AIDT/p9T90f8bP8Aq9B9k3/daNes2/Z/nRrBv2PVv9xr2lTMEDIr2CrQpZnygbzdL//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7" name="AutoShape 8" descr="data:image/jpg;base64,/9j/4AAQSkZJRgABAQAAAQABAAD/2wCEAAkGBhQSERUUExQUFRUWFxgVFRgXFRgWGBcZFxgYFxocFxgYHCYfHBokHRwYHy8gIycpLCwsFx4xNTAqNSYrLCkBCQoKDgwOGg8PGikkHyQtLSwsLCwsLCwsLCwtLi4sLCwsLCwpLCwsLCwsLCwsLCwtKSwsLCwsLCwsLCwsLCwsLP/AABEIANYA6wMBIgACEQEDEQH/xAAcAAABBQEBAQAAAAAAAAAAAAAFAAMEBgcCAQj/xABJEAACAQIEAgcEBQkGBQQDAAABAhEAAwQSITEFQQYTIlFhcYEykbHBByNyodEUM0JSYnOS4fAVFnSCorI0U5PC8SRDRdIXNWP/xAAbAQACAwEBAQAAAAAAAAAAAAADBAABAgUGB//EADURAAEEAQMBBQYGAQUBAAAAAAEAAgMRIQQSMUEyUWFxoQUTIoGR0RQzUrHB8EIVNNLh8SP/2gAMAwEAAhEDEQA/ANxpUqVRRKlSpVFEqVKlUUSpUqVRRZjxr/iLv7x/9xoeaIca/wCIu/vG/wBxoea8ZJ2z5le3h7DfILljR3A8JsJhfym+LrqWjLb/AERmy5m1Gg3JmAKAtVp6K2LyqrpetC0SesR21ABgkDkSB3jlvTWiaHSU4Xj+lA1znNitrqz9fC+ih8F4Vh7zYpyLhs28rWgCc+Xq5aQNzmDQO6KjrwqzicTZt4brUTI73usBDgdjJCtt+mPOO6jnA7yflGO/J2RFIti2dMnW5bmZlHNM2XbQkMeesOzebC463dxN227Yi2bTOmir1eUgsOQlo9fCuqYYw0WBzkgePnj1XLbqZS91FwwKBJ5ryz6ITxwYIW7q4freutkopJJRmVsrb8gc3dOUxyo1f6N4IX0w0XhcuW2uKwaQAuhmef8Alig3GuivUW797rrTLNy7aUHtPncuF+12iNJmBtNWzFcfAxlvDkrku2G7antK+aAMwOgIn1itRxt3O3taBivK1JZ37Ge6e4mjuycGvLpnCrPBuAWOoxNzEC45w965aPVTLBCBKoOZ3jlqOVc4LB8PuYnqcuIGbIqgkgh+2WzdwjJHrRXoth7lnDYqxbu21vJeZUuOQVaVRlcjnmUgn9ot3UF/JGtcVtG7ctu91xddk0UQOrE9xhR7qp0bWgU0c5+qNDO+Rzw6R3FiiRZ23xX8hQemOEwtm51OHFwXLbgXc5JXKbWcZZ3Msn31W2NGumLA8QxRBBBdII1B+os0FalJq94QAvReztx07XOJJOcplzV1+iT/AIq9+6/71qlPV1+iT/ir37r/AL1oun/MC37U/wBnJ5fyFqtKlSrsr5wlSpUqiiVKlSqKJUqVKoolSqkM7Se2255mueuf9Y+81ras7leaVUQ3m72/iP41A4v0gTC289646jYAEkse5RzNVSlrSqVfNnHPpXxFw5bBayneTmuH5L6e+q+/F8S5l8RfY95vOPnWbW6X1nSr5bs8UK73bx0361948Wp1+KZjHX3gf3r/AI1LWtq1LiyTibg77rD3tFEuNYHDYYdUyXjcNslLkwjP2gFBmJBAJEGAw3qrcJE2bUsWlE7THUyBqSavYYWrFxcXetXrOWFUdp28ANydoiTPOvPaVjXPeCBzyaIHyK9DqnuYyMgnjgWCeOoVZ4vgFtYPB3B+cutluGSQfqbjmAdu0oOlEn4BZ/K8JbynJdsXbjjMZLJ1UQeXtNoK5wuB/K8BhbZvIl2wQbgc7nq3tnnr7czsYNS/7QttxLDhXBSxYuWy8jKWfLoDsYCCY07UcjDbYosOIFU3u5vKWdNNRaC6wXHrxWP+kN4vw3DPhcTesK9tsK1xWzmVfqSQwEk7wYOhkiRyp25wnCYVLQxIuPdugtCSMoXLOxGgzKNzJOgpzieOONwmKQsq3LF+41sTlW6tu4+QEEw0gRO2bK1EMPiVxL4XFWrttWt22t3UuaHJc6tmgSCGBTSdO14UUxQl2ALzX17vD1WGzzhtOc6rF5N8Yz3H0QbgPBsNeu4o5Xa1byNa1IcgpLaCCTmDAA9w76aw3DsLfxdi1btXkQpca6tzMrmVBtwCSRs87etHuHY1DjscyXUGa3YVHLArmVbkxyMEiaHYWy1riFi7fv2rr3EZGZIUAW0YieQkuffU90wAUAc5wO/z+6I3USkuJc4fDgWea8s58lB4vwbCvhcVdw6vbbCNdVs5lXNknMBJO8GDoQSJHKu73RiwL/D0ynLiEuNdGY6lbaMI101J2qTxTiH5dhMXbLqtyxfuNbAYKt1bdxurBkw0hYnbNlanbmNQ4jhLB1gWruYyBlmzajN3HwNb93FdgD+lU3UakNoudfdZ/Td3493RB+kXDcImazZtX7d43UtJcuZuqJLIWILNDDIW5cvWu+kvCMFg1a01rEG6bRNu6Sera4QwAmQJBAJGUwCN6ldNcDcvBnfFWHtJdD2bYyhlDgWtWG8ZmMn5UQzizhbyY7EWcTZKRbA1uNvoOZbaNyDrNT3bdxG0eBofdGGokEbXGRxPVoLrPHBrnw4Vfu8FweIwN+9YS9ZaxbL5nJKOVUsV1YiNI0gjMPKvfok/4m9+6/71qB0q4jeOEwNprttlNgF1tsTLILQBujnBmOU5tNAaoPH8S6IpR3QloJVipIg6EgjSsihI0ALoESO0Uz3ONHgEkkUc5PevqKlXx/8A2riP+df/AOrc/GnP7Yv7G9e0/wD6v+NP7l5HavrylXy3wzjOIQ5kv3Se5rjMD7zXVnpNfFxm6y4GMypdo9NasFZpfUVKvmjhuNvBHutduxsPrH/GhJ4veJnrr3/Vf8aIG2qX1bSr5RPFb/8Azr3/AFX/ABqVh+J3so+tu8//AHH7/Or92qtbY41Pma5rt9z5muaiGuTWI9MONNiMVceSUDFLQnZRpIH7UEz41qfTPiBs4R8phni0p7i+hPouY+lYviu3dIGg0A8hpWHlFjCjWLBY6fdRMYQgSQaN8C4KNCdqtf8AYqXBERSpmzQTzNMasrPLjSIXnvpQ3F2suuprVP7tW0Hsz4mgnE+AIZgVXvhas6Y1ygvDemt9EVewUVQg7OogQJ11o1wHpc1y6q3cuRuzKjLlPKTO3L1mqc+FFq7lbRW0Ph3H0NTmwRtJmBDQwYxOxMe7l7qz+HgJvaFBqJwK3HHitN44vV4e5cT2lUlZ1E+IqtcaxWMw2Gs33NhlvjsxqQQJ1E0SxGN6zhl0yCVtspPiP5RWb37Vzq0ZiMjSF7UxHhyrL9NDYpoA8lcernANuP1Ri701vfsT4p/Omj03v6z1c8ux/OhmJyI2a3LKIjNv4yK4cWWtOxZhez6KB2cp3199T8PF+j0W/wAXP0efqtG+j7FfloxPXam1h2ujKMozA6d8jwoLh+kec5YCk6AxInyqd9DD9viEwAMGw+81X8Nh0Rs7ODBkAUUaWGuysjXai8PP1Rm/xG4sSuYR2iBsfKg1zpFdkxkj7Px1qWt5CwuC4V5sp50GxjhnYjYmtxaaK8tH0Uk1+oAxIfqpn94Lv7H8P865PH7g1OWPs/zqABTV0zoNqJJBC0YaFhmv1RP5jvqpf94LzHQJB/Z/nXGKxrXNGgweQjXbvp7A4HMQO/T0jX76tWC4EgHsj3UodjDgJr3+pmaWuea81VLWBuFdEjy0qLjMKwmV1rSBw7ShmO4cDuKoTHqhHTisFZ2t0qeYonaxWddfaH3j+vlS41wzIZFDcHcho7/jypkGxaUc2jRR3E8VL2kTSBvHPzqEoqPdbK/gdfxqUBTMRxSA8JRUzDr2R6/GowFTMMvZHr8aKsLb33Pma5rtxqfM1zQllUH6S8ZL2LQ/ac+ZhF+7P76oPA8Nnu9/jVq+ke/lxwaJy20IB8M5+JFAOimrt3CKWlOCmoW5AVx4fYirTgUEVW7RuL2urBXuzgN9+n30a4Vxu2wy5HVhuGEe6k2jquqXDhEL0RtVfxdnWi+P4qtsewXOwA5+Z5DxoHiOK24+sv27TzOQdo697GrLd3CreG4KqvS3AA6xUThzqbSZtS4I30MOAfdp76sfE0DjcMCNxsaqFjCsxVVB7Nxj71BP+2iRuxSWmbTr71YcRft27V+2h/OWjInYjUT47++qU+IOUL3bf131YVwbl7pJgrlYHWNVn4AzQTiuCyMfPaOXfRxlKuxlRM0QYnz2pXsRmAmNBAjupsgnntS6ut0EPceFoX0OvP8AaX+Bf51UrdW/6Hl//Y/4J/nVSUaUeJDKdAptlrtDSYUZUmLhgfdXlpoiN9T68qe6qR6ivTaAhp8I8edJym3I7BhF+E2u15AD8aueBQkCqpwkhFDNcW3OolQffNHcLx9xv1ZWYz2zpPiD8qQcLO5dGMho2o51bchQnGWiNT+FTeI8WdQAhClgDMTy3igOK4wlkfW2nul5yu+uYggHLm3iQIHj3VA3ctF+3lD+kGGDLVJv2irEHcVebl9bwbICIJBXuI305GqxxSx9boJ5x5VuJ1YKBO0H4gonEt18ppzAtIjur3itmGEn07gOVecOTQnvpyLtJJ6mAVNw3sj1+NQqnYYdkevxpykFba+58zXFONufOuGoCyss6Y41XxpkSLZCNppqCPu091ROB4RVvMF0kT5EGPjNR+l/Yxl4wCDczEegHxNNdHL84kktuPZO+sZvcQaTk4KfhrcEdxXRm7dJztqXzBwW0TKRkyaDftZpmaP28GENtZYsMu8k6CCWJJmd/wChBnCKpTMSBFQCR1urADlJ1pdzyW0n2xtDrXGOsg3e1MRA8J8KH4zosrXheGUMAoACgqYBWWVpDMZ1J3OpBNF+LFARluKdOek+hqdhryQuYRIEVTXkWFb2NNEqp3eFrh7WQTAGk66b1ULXFOpu9wZ4Y+BNaB0qdYMVm12zncgyDPZ8YM/CRW4jZKBOKApTbXEHzPAzJbHaPw17hrBobxa2cqFvaKn/ADDQqfXX3U/guNHrIIGVmC5o1gTAPeNvdS4lhQRoRronkoDH4r76aGEkcoDSrphXNaQlof0P/wDyP+Cf51VFFWz6H/8A5H/BP86qiUxFwsOXsUjXpFIUellK3y8x8YqE5J74n8Jqe/ZAY7SAfcfwBqIl7K08pk/j8K57+0Uy3hWXg3BxcWWOuXIVMbaHSQYmNxB++jNzDKii2o567xqZPmTUrgd9MktrApY/EiQYGmoEgUgXkhdRsYC9xe6nuED3U6MKsA5TJHp7u6liL+dQerUAeMfjTli/CATqOW4Ou1ZFhbIBULH4QIkgRPdVH4mmp79h/EKv/F+IB07oERWfcaciB+sfdRIz8SBP2EPx2Hg89Bv8TTvDdVPnXGLxeaQvs7AxyFTuBYdWXWQASSf68PhTzHbTa55Frk1Ow47I9fjUa+RJyiByqRhvZHr8afHCXW3NufOuWrthqfOuTSxWVlnSDAf+ovHaQCpmApIHL7Ske6g6BLbZjlzBtGU/rEA+ntH0qZ9IF5lxbZTsoYf5tSI7pJ99VLFYrKwHjJ7iPHy2pXbZKc300LUsLxAhO1su/wAKi/24rtoGaDGwHx1+6oXRXiq3kyk6+yfMfiIozgON38Gxyqty0TJV1zZdxy1jU7UrtANFdRjy4WFJxmLAQMqCe4ETz/VmduffQwccbMUa1dB5yNPeYq04/wCkRjb+rW1nOwVWcydD7QA251XbfW3Lhu32LuZPgvOBy8TW3tZeFbdwb8Qr5priNqTqeyok+lVG3bzalgpkMDOwGaYHfHpRjpPxXssqbtpPco/HU1XLbIbrKDMhVT+ABpPcBPuny1G1JTuteX0CWlyg5+022olY947XrFQ8IC55j2QDyEQFBjbQT6UTw+OQXASABEa+WnrmM+6mTeBIKAqoAD6kqdQFYiNCPl7zWlyM2hGM0Y6aTG0Qf6movXVP4hezsdFAmOztz1qCbUUQJd3K0X6G7kniP+Cf51WEFWf6G1g8R/wT/Oq2BTMPVZK8YV4Kcim7lGKpO37gFiefWA+gEH4mhLITEa934GnsVf7EdxEfOoyXYNc1xspoK59F7xZAOY0jxH9A0W4XwjEYq6VUooj9YSPMb+6qVwnjht3Q5O8T3SNB+FXC4SzrctMVO4gxvuDFKuAabKeieXCgcq8WOhV/qShNoE5e12iRPu2+dBOK9FjY1bFINB2YliSJgLuR46U/hOkeJKZWZto3ifVQD94oW+GIbO5LMeZ1+Os1HuZWAtta+zuP0TF/C9kSZP8AOqR0nb6xQOU1deK48Iuu/Lz8KoONVrtxj3TPgBVxjNoM7sUnMTgwmHQ83M+g7vUilg+ITlTYAEfH74J+6m+J4slET9T5xp91QsMe0oG8iPfTKUR3EYchiI93yqZhMDcKAhDGvLxNWXhS5RDLmIVZMeFG7Hsjsx6VTtaW4pFGlBzas7bnzNcmum3Pma5NMrnrK/pMwP1pugSYUNGwEaT7j5ad9VbHcPQWwWbtKoMAAHUbSNI9k66yfGrP06xhJde5iPUDtR3+0O7QmqNjrjN4g6gj3H101pfqmcBqknGdRdz2jpOg2zDxH9RWmdHuKW8SgbvAkHcHxrHutg6iflV54NgfqU1ZLiqO0pg66wZ0I12NDlaKR9O87loycKtLJkeA0qvcb4gEORBmuPoqju5k9w8aYs8JvMO1ibn+VEU+8g/dUzCcJSzJWSx9p2JZm8yfhtS1hO5KrXFcB1dlixlj7R750gdw1oFgbCm60qQFZWkz2QoOkd7aiP5mrvxTC5lM1VeH3Mt65ngpGaDzJgD7tP8AxRY3cpeZuQmcBg/yq4QcoJJI05gEwR3aadwNWD+4l9rYVCPrdefaZZ202Gp8YoJ0YxpbHKBlysrHQfsd8ciK2LhOIQJhgcpOa5qWjJvrHjtrS3tDVP0sYfG2znHk1x7x1H04zSZ08Eb4d5FmyPS1mL/RniGSQFyx7XansiJ275+7uqJiPoqxSDMxQL3kP8hWp4q3nwyQFJAfU3MpXtTos9qRT3F8QpS8EKz9Xm7U5ljkJiQe6kW+1Jy9raGXEHwAcGg9o833fKso34OEuA29a5PeB3/31VN+j7o1ewa4t2HWLew7WQUB7JPM5o0HhNCR0Fv6arqucb+yOe21aDZOa1ZKXFt9WHzmRKz+yd5+dOZx1avmXKMM1s6ic50AjeaN/q07HEADtEVRsVuAvpZoEV0PHBMOhgvs9a5Pj+6z670BxCrmIAXeYaNfSmcX0CxCAFsqg7SG/CtF4jxMIQqBZa2ilyxIA+yNNO+m+NhTbzMVDl9kfMriPby8q1D7V1T3RiRoAd9enS/POfEDlRmghJbubz4n7/3uWH4zAMl1rZglDBI2PlNQHFWXjEflN+ebQPXvoVe4adTHKf8Ax311yFypWhr3AdCUNJq1dGeLm2g6z83MBuS+Ddw7jQJeGMXyga6HWrpwLh+RAsefjNAlIqitwg3YVkwnGbWUEkEd8iPfQ7ifSFHYi19Y3cpBC/abYfHwpq30bsZp6m3r3rp7tqmXsEFTKoCgclAA+6l7Cdpx5QO5hzBdzLfcPBRQP+y7iAXtOquu1oNmGjDUqw3BjXbUGrPjE0gVUeKXSt3L+iIaCTlkiSYHOIHjFGiKWnbQUPjFkK51mNNPCuMApzDlzHyrviv5zzAb3idfu0pzhcmTAI0Dd48qYSi0GzjyCCkMrECZ2Mc6mW+kCAQSJEg6HvoJZ7JtKg7DMDm317qau4B8zQje0eXiapkDHHKM6VzRhaw+5864NdNufOhXEOklizmDPJWcwUZojv5A+BNMkgcrngE8IN0r6K2roa4SVJALAEwSoygx3xpWa4/BLa7tDt4a6/DT1q1cf+kSxfTKlq7mOgzZVHhsx50JsYITmde2d+YXbQe4a+FLSkNNpqAFwpBOG8EN1wzCEGsHcxt6VbcKnaimxeVRAknnpU3A2o7bb8hSznl3KeZGG8I1hhC125modzGZhlVSPGunw7n2W17o0oVI9rziFmVIHP8AqKzl+HXizk6ZiSRO4mAD4R91aE2AxJ2C/wBetU/FcIvI97rDlkkNGsHKpU+RnQ+BokV2gT1QTvRRAt8RAlBlHMKyM095Mxr6VqHAsIjWiStsk3QsuJ0IBIEc94rIuiQAxgEluy3VtEBgAw2O3P3Vo9nHOi5VMDMH2HtDY1nXQSTxbIzRsZXQ0DHP0xDT/l9kaTB2ibMIIa+66jUqJgGncFwu262jlXMMzMI9pSWXXyMVC4bi7jLcY3AiKczHIGIZ9OyORNPfkV22RludpGW0vZHs3NZM76nY929eenbK0uiMtOHi487sE1X+bR9D3BHeHC27qPz8fDxCdw3C7bJaaFzC2WcRuGVobzDCo+OKWrdshLBJRCQykuSRqdNI/nXRtG2ofriAA9pYtZhlUkawfWTTmLw79SR1gOW0rEG0B2Y2D9+lU1x98C6S27qo7x1Ni9vQnw6CwoD8Qt2L8ft4pxbFs3radVbAa11hheZB+6hnFcKqW7OXKZVpZf0tRrSx2Je1dEPJW2qg5QOyRMR671Bu4pmVVJ0QQumwNdHRaSUPjlD7ZQxZzh+cjxH9AR4o3WHXj/37hUfpphlS8nV+0653Mzq3wEDaq7dxRYju0EeA1+NXTpzwhwbV0DsvbGVo0zKO0p/rnQFbNj8nF1O08gXEM9k/rA81I9QZrvLzM/5rvM/urFwjhKtdhR7ZQSddhGvrmqxWeAlZzMvMpAaGAAOs7HXY7x7s54V0paxiReiVJGZeRju7iP63q9jpHcKlVt5pnV9YkCR46Ab0rJg5R4sjHRGrfBDr2hppsdSJB5abb003CWbLqvaHZ1OogHu8fuNRrHF7yZ3KBs5zEFmKr7WgH6uvs+Fc4Xj/ALGZSAgIncE9pgIGo3AodtR6emV4KS0Zk7RMAEkkCZMRtoaoXTPhnVXxqIbmAdYjkecHar03FWCLljsnNlzGDqT7I1nXeaAcZxwv3gL4UH2gAZ2WBqdT863EReEGYGsoJ0hxGGaxbCfn7ZyZlAi5bMtLnTtAmBz01qZ9GPCrWJxLWrwJVlJEEiCPEHxFBeI4NgwLIyodc0RI56mtu6IdAbWFsh1/OMFOY79/p5eVNDikk7m1B4h9Fq5f/T3nQjVVc5lnwIAP9c6r/wDdTHr2SpME6i4sHXlJBrXLZ0g1x1q/rffNFEhHKwQqP0o4yVPU2zDtq7DdVJ0juY9/IeYqidLotYdLYgG42s6CEEmT5ke6p1rFlr9y4+pZ2J95AHkBA9KE/SJi4Fkq3Jxl33jWD4aTSgfvmz8k0WCOE1z1Ve4Fhla8oaCoJYxJzBRI1PjHLnVxRcoPexJ8pqudFLZOZuWij0E1aWt6eNZ1DrdS3pWUy0zbXWiFhRULD26JYXD0oSnmhSlUVKsKBtvXC2QKcFyBWg5UQnxiCtCOPcOt4hSz6MB7YMGPE91Snck131GZSDzqw42slgpZl0aQWsYrM2VSLkZzyIIEnQT+FXm9xeyhytdtqRuC6g/GqZ0sdLl58uhXsnUasDBjmV09899D+j/CGxF1J9iZcn9Ud58dh610r+Hc5A0+tdBcTADlahw/pNhlV7b3Uy3MvsuuYEaiATrNHE49D3HKNlKrk8Ck5ST6zWcNwJsi3QoZlIJUCCMhIhZ301I5wKs/COJdaMuRly7ypjuj3VyJ9Jp5XOc4XfOfL/i36J335eTvaM+fh9gj+Cu9ZYFoLiCQGLdWBDBj+l3in8WbtxGTqb0FEC9g6Os6+R+VT+hn527+7+dWHn5/KiN9nwk+8o3Zdzwbu/qP4S8mt2v7Pj/KoGO4ZddpW1eiFHaQzoI5Dao/9jX/APk3P4G/CtKArw10I2BjQ0dFpvtV4FbQhOB4QtzCJavJIyjMrDUETHiCO8a1knTvoomAxKthnPaEtb33OUBhsQddfu79ySsj6TgvibxGtzOdTsCBlH8IkCqeaC5zbleT81QMDwIvierMQO22XQDw+8VpIB5CgvBOGi1LEyTIzHn3+mg++j1pwaVe7cU7GzYF4MOQJPummcThEI8an/ks7Uxf4eawWogchb4TuNVzFYI/lyM2ohY9Mw18jl99W9LXfvUPivBxetldj+i36p3+Qq2EArMgLghfSHCtfi0g10luQ8POK1/onis+GRSZa2BbPjlAyn1Ees1kPR3GOs2ro7VswO8HuPeCNQ3cCDqNbv0Q4zkxIQ+zdGT/ADDVfmPWiscWuDUvLHvYXdVeHtg7+78Rz9a7RYEDQeFM4psrA8joaeU00QkQsIvmGb7TfE1W+lN7M1uTsCPvBqwY0yzR+s3xNVbjoPWCf1dPvoEA+NNag/8AzR/ovaiyI7z8TRyJqsdEMT7VvnOcd3IHn4Vb7Nml5wRIU1pyDGKXuGw9S1t5aewlia8xQg0Gkxa9Q12RTVsV3fxC21LOwVRzJgf+agyoaC7W1QjpB0stYe2wtsr3ohQNQviSNNN4oNxXpebhNq3FtCNXeVJUan7II05z37xUuI3sz9kqVEhSoyjlJgk7988qfh0+bcudNqsUxRruIcuXnt5s0kc5k6RH3RV66H2R1JuSO00QP0coiD46z6iqM5BjwAHd/Ws0e6M8b6oFD7LEEa7HaY7jp7qambbcJTTvAflaBhrusUVtRyqsYbHyasGDuSJrl4XZVm6I24uXPsfOjdw6T3GfTn900E6It27n2PnR7506zshcubtldTXLV4h0rlzRAgro3QqljsoLHyAk1krHMxdt3JY+bGa0bpNiMuDu97KEH+chfgTVBtWNKXnOQE9pG4LlFuUyLxBoi9moV2zShwngp2C4qRRtXDCqZlINWThGLzL41bHdFh7eoT9/Dga0OxNwU/j8XJihxaajj0VtbhQ8TbDGY1Gx5+8Vx1hEEEhgQQe4jUH31NNqaYu2KitaphcaMRhkuj9NQxHcdmHoQR6VzaxTAARMc6r30cYybV6wf0GDr9lxB/1A/wAVH1vxp3aV04zuba48jdji1Yrf9t/tN8TVc43f1AgHfX9Ibba7H5edWTHGGb7TfE1VuJWe0We1cU6rbuBgUdvq2AaZEBGkhdZdNqW0wt99yY1JAZXeo/DcT1Tq41IPdoeR99anwy8l1A6EEEDYgwd4Mc6y1bmUnUNErGsNy0EAid9R6CjXRnpB+T3QWByEZXCidhoQNNe/XajTxF+Ryg6acRmjwVqGFWN6g48a6VIwmOW6oe2ZUjsnagvSjjyYYdrVjqq7SO8nkPGubtJO0DK6pc0DcThd4zjFuwua4wnkvNj3fz2qi8Q4zcxLZm7RWSEAhFUiZk6DzO8UM4jxFrksxEsZOpmJ0HhygeFd8NtFurRnZbdy5DZB1jaR/wC0CGY6iAYnlsa6UMAYL6rlT6gvNdFwiZyAqSHYBJmZJMANtrIme6pj8PcdcLuQPZKhldwHJDdXltgGHI0JjYCZrvD4MtYudi79VcBZ831aB5SGtkTnZgNZ/RgjnRB+Hk3cq4RJvWM1q31rHKMk9arF9+yzZWPMiNqcDUlaG8QsNcd3a5YzG2LxykIraL2FCqB1oG6QNVbXvGpiYPdoAY2MaTRvDYZicMVw9sh81lZcgXbh7OZu2MjLnSD2V7IOutC73D3KoRbRYF1ZDAZzZl3LAt7QVgNAJyiATNQhWCi/BscTHgQPQ7VpPCtVFY1gcTBBnb5HWth4FdlB5Vyp2bXWOq7Gmk3MruVt6I/nLv7v50fTagfRRe3d+x86OKNKOzDQlZu2VzmgjxHw/r7q5umuMXooYfokN6D2v9M1629ECCmOM8N6/DtbG+jL9pdR79vWqLYTkRHh+NaTbOlVzpFwbtdcg/eAf7h8/f30CZl/EE1p5dvwlBDhNKhX8FrVhw9oEV5fwfOl3MsJsPoqpXsPFe8IuQ5FT8fZihXDbn1x8jQwMopKdvXJY13h7E1FtNLnzqxYDBzFTbZU3UFFGD0qNiLQFWZsJpXXDejfWPnuDsDZf1/P9n40bYThBMrWiyvehPBerU3mENcACjuTf/UdfIDvozewcsTU5qWWnWDaKC5kjy924r504rjO0/LtN8TQWwVtltb1olbuUEZgWZFQprlgOGYMY0UroasfG8EGdvtNPjqaD4q5dy3Abl0gBoEZ1hwq3MxY9nsBNY3UDTQ1nT0CfFb1O4geChXrAIcqbbC3aQ5kYIJZk9oPq7KWKMFG4nYEmNcxAUAFSGENqN5E6rOo10PMedOcQxQgh1Q3TkBhQhti1NvLkU5GzKFJYidPEkx8VxJ3LE5zmCrLNmMJlAUk8hAAHIAd1NmikxYRjhPSp8MZtkMCDKtOWd5A7/xoTj8U9xmuXGZiSZY6g+Xd5cqavYBgFYrk0jf2tZkydDB202866wl5kYRBhlbW2twgK2Y5VbSDzB0Ox0oYa3kIhc6qKlcK4WbrIsGWuKAogEggliHYhAQI3P6XKnVuooVkdkdbxMKAHVAFKsLoIzNoYAAAIn9Ko12+bgFs3mK63EDgoi3G1dQiZx24UA9kd8AVLucSuMt62Wd0kYlxbtKiLeLKr9YoGijMydmBJU7UUUhJy/aQPiZt4liAWQv2XSXBz4gBTMg67asNda6sW0L4acPiGDjtqGM3znImwcmnJYGbUGu+uztfYYnEPOHDO+Riz/m+zel9LWY5c5JHZTTXRkjq3sC6+KTIhcjLDW82Z0NgMw7JGRi2m7HWNbtUlYtqUWbN5mN/JmB7LLA+qAyfnZ1mefs16cCpYRhr7TdujLmIzIiA9WCE/OJ7TEciNBvUbA3VHVBnxHtvcuBB7OUDK9qTq2jSxAgLzipWDRLgU5cQ4RLl3EZXRYExmtM0xumaQSSD6RRDHslCmZCme2rrJJzAiM4k7MysfA7aRWqdELuayn2RWYNw+GVSio7JbOa5eAEXXBV1G2XIygjWAGYxy0boMfqFAMxI08CRSOqGAV0NE74iPBaZ0VHaufY+dGU2oN0WGtz7Hzoxb2qm9kKpe2V5GgqPh9gO7s/wmPlUgHQVFstDsvfDj17J9xE/5hRAhKYDpTimabG1Ke6qUQjiPBCO1Z9U/wDr+Hu7qEHiMaHQ7EHergr1F4hwm1fHaENyYaMPXn5GhOj6tTEc9YcqFxbECJoPwWyXZ35eyPTej3SToliEH1Q61SYlfaUd7LufSfSpXB+jlzq1VUyqBu3Z9e89+1A2O6hN+8ZVg4VTtHLfKnzFW/h2ZtEUseccvM7D1otY6D2Myvdm448Sq+oGp9T6UcXIgyjKoGwEAe6itiPJQH6gcNUDA8II1uEE9w2HrzonXBvDlXhM0cCkm5xcbKR1pxTpTRNeq2lWosZxXD2csVBPaPxoYOCXpP1Z1jmOU+NWjhzSrfbb40fwWHBtZTlzXMxWfa7Psx6hq81qPaTtO44HP99F33aWN0Yc4nP97lit/ofic7kWGgsSNVEiTt2q6TonihvYfnHs6d0a1tD4YdTl0zKFuED2tTrPhlK+6o3EcOFIyiFMx7UmDHaDbHy0q2e3pHHbtHr0+fVAb7Nhcat3p9liOLtm2xR1ZWU6hiSV0BiRpr4DupWWTQEk6EiGyle8amOXrNWvjeKuflS5L1tCmIyW1cgZDdtpmdsykdWYgkzEbUKwtm4y2fqLd1ervhFAEsFzl2uFDmJQywzclG4r1MfxxtceoB9Fw5Pgkc0dCQhYwpfKCoEhoMSWjnprOkbDvpxOHWzbg9aGPbAUEo8A6wsctJ8akphrJ6vMLlrsNnde1nbt5CqmIUnKp1OzGuLPCixsql1C1wlcpOXqiG0Du8KA3tAg+cVstKwHDqo95AwULIgQpd8xCgEBAzQFTmBrr3TXuHF4tmS8xYqbRAeWKEZSsDUoV0yjccop7C33tW+u6r2boVb0EorQWKfqkldY7p8x3xDj/WOrOoUrHsILbEgbHUnTYa7chymQpg8qKt1gHEdtiFUqzqUEtmRERspRpgggjQDSmcZbhoFs2+yvZJLawAWHmQTHKY5U9bxlshQ0rqSzLodZ0B102ERprrrUZ75cjdj6sTz0nuqWVKCXXKZHV21nq5MMxXIO0RLfpE5mGxOggVoHQDFF7JZiSc7SYAkzOw0rNrzECWBSR2QP0jA924J93levo1u/UkftH5UtqewmtJiT5LY+iNyTc+x86MW6AdDD27v7v50fWhsNtCJMKeUlOnrUO7oQ/NZn7J9r4A+aipa8/OmJ19aK1AKkoaj9ZHhXuGbKcnqvlzHp8CPGm72CBYkPcUneHOX+BpX3Csq6Ty3ZHIjvH4ivNe+R3ET94j51GucNnXO894Cq3vRVnyOlNgX19n6wd1wBG/jQkH1T1q1amFyNmA8Gkj3nUV6MZPtAjy1H8S1EGOu87GXxzsw/02ya6F4n2oB8LV0/fA+FRVSdKK3ssD4HWoX9sW1YqWUEEgwo3Hjlp8hDu1w+Vtvmhqn4v84+/tNvvud6R1modpwC0DKf0enbqCQ4nCto49a/5g9wpHjtr/mj3H8BQHB5slrKshnYN2QQR2dzGg3pq7hkyMUEwTqcw7OaAV/RI++uN/rcl0WjmuvfWc4TX4CK6s+n2R69x20Bo2Y8gAZPvojh3JRSRByiR3GNaoVvceYq+4RRkA7pHuJFdnRap2o3bgBVcJTW6VsG3aTm1lFniXV5hlntMd45+VNHpYQxGT2QIOc+O2mlKlS400T7Lh+6O/UysbTT+yB4z6UylxlFgmCVk3SCf9J+Nc//AJWZtTYnTneJ+KUqVPN9nab9HqfukTr9QP8AL0H2QPF8Xt377XLlow72m0uEFVXS4o0glxEEjskVNwWAtvARriMLd930BEorsgWCDBUQxPeYB2pUq6jGhoodFzpHEkuPVSr2Ev2uqOdWzYRnQN2gtlutDIAymG9siObbih9nGW5tC5ZVkTMHCMUa7JJBZtdRIAIGwArylUVKK1tDbRQ1wXGuQw06vKQArDWc8luURGtFeJYLErd4izXUum0BavvcWXuK1xbYKZg2VpVdZBAG5pUqhUGSgdviShrJexZdbalSoDJ1ubMQbrKQSwzbiNFUVxbu2zb1ttmCNLC4RmuZpRiMuiheyVG+8jalSrPVWoeOtr1SG2WCOzkhiCSyH2tBp2WURrsTzq2fR25CuP2vkK9pUpqOwU5pfzAti6CXJe7+7+dWdaVKhRdgIs/5hXlvn51Hb50qVHbygFdXbcgRoQZU9x/DkR3E0ku5gG2kTFKlWStBOoa6mlSqwspUqVKqVpUBv9FszM3WRJJ9nvM99eUqDLCyXDxaLFM+I2w0vB0WIEC80d2XT3Zq8/uuYjrjHdl092avaVL/AIDT/p9T90f8bP8Aq9B9k3/daNes2/Z/nRrBv2PVv9xr2lTMEDIr2CrQpZnygbzdL//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5130" name="Picture 10" descr="http://popbytes.com/img/omarosa-star9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6544" y="908720"/>
            <a:ext cx="3898404" cy="3547548"/>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http://dailygab.com/files/2010/08/snook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3140968"/>
            <a:ext cx="2152243" cy="3321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866818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Learning Outcomes</a:t>
            </a:r>
            <a:endParaRPr lang="en-NZ" b="1" dirty="0"/>
          </a:p>
        </p:txBody>
      </p:sp>
      <p:sp>
        <p:nvSpPr>
          <p:cNvPr id="3" name="Content Placeholder 2"/>
          <p:cNvSpPr>
            <a:spLocks noGrp="1"/>
          </p:cNvSpPr>
          <p:nvPr>
            <p:ph idx="1"/>
          </p:nvPr>
        </p:nvSpPr>
        <p:spPr/>
        <p:txBody>
          <a:bodyPr>
            <a:normAutofit/>
          </a:bodyPr>
          <a:lstStyle/>
          <a:p>
            <a:pPr marL="0" indent="0">
              <a:buNone/>
            </a:pPr>
            <a:r>
              <a:rPr lang="en-NZ" sz="2800" dirty="0" smtClean="0"/>
              <a:t>By the end of this unit students will be able to:</a:t>
            </a:r>
          </a:p>
          <a:p>
            <a:pPr marL="0" indent="0">
              <a:buNone/>
            </a:pPr>
            <a:endParaRPr lang="en-NZ" sz="2800" dirty="0" smtClean="0"/>
          </a:p>
          <a:p>
            <a:r>
              <a:rPr lang="en-NZ" sz="2800" dirty="0"/>
              <a:t>Identify formal writing techniques.</a:t>
            </a:r>
          </a:p>
          <a:p>
            <a:r>
              <a:rPr lang="en-NZ" sz="2800" dirty="0" smtClean="0"/>
              <a:t>Describe the positive and negative effects of reality television.</a:t>
            </a:r>
          </a:p>
          <a:p>
            <a:r>
              <a:rPr lang="en-NZ" sz="2800" dirty="0" smtClean="0"/>
              <a:t>Explain the history behind reality television.</a:t>
            </a:r>
          </a:p>
          <a:p>
            <a:r>
              <a:rPr lang="en-NZ" sz="2800" dirty="0" smtClean="0"/>
              <a:t>Write a 350 word opinion piece.</a:t>
            </a:r>
          </a:p>
        </p:txBody>
      </p:sp>
    </p:spTree>
    <p:extLst>
      <p:ext uri="{BB962C8B-B14F-4D97-AF65-F5344CB8AC3E}">
        <p14:creationId xmlns:p14="http://schemas.microsoft.com/office/powerpoint/2010/main" val="29271296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The Sad</a:t>
            </a:r>
            <a:endParaRPr lang="en-NZ" b="1" dirty="0"/>
          </a:p>
        </p:txBody>
      </p:sp>
      <p:sp>
        <p:nvSpPr>
          <p:cNvPr id="3" name="Content Placeholder 2"/>
          <p:cNvSpPr>
            <a:spLocks noGrp="1"/>
          </p:cNvSpPr>
          <p:nvPr>
            <p:ph idx="1"/>
          </p:nvPr>
        </p:nvSpPr>
        <p:spPr>
          <a:xfrm>
            <a:off x="457200" y="1600200"/>
            <a:ext cx="5770984" cy="5069160"/>
          </a:xfrm>
        </p:spPr>
        <p:txBody>
          <a:bodyPr>
            <a:normAutofit lnSpcReduction="10000"/>
          </a:bodyPr>
          <a:lstStyle/>
          <a:p>
            <a:r>
              <a:rPr lang="en-NZ" dirty="0" smtClean="0"/>
              <a:t>Jade </a:t>
            </a:r>
            <a:r>
              <a:rPr lang="en-NZ" dirty="0" err="1" smtClean="0"/>
              <a:t>Goodie’s</a:t>
            </a:r>
            <a:r>
              <a:rPr lang="en-NZ" dirty="0" smtClean="0"/>
              <a:t>  </a:t>
            </a:r>
            <a:r>
              <a:rPr lang="en-NZ" dirty="0"/>
              <a:t>life was enriched financially, once she had appeared in Big </a:t>
            </a:r>
            <a:r>
              <a:rPr lang="en-NZ" dirty="0" smtClean="0"/>
              <a:t>Brother</a:t>
            </a:r>
          </a:p>
          <a:p>
            <a:r>
              <a:rPr lang="en-NZ" dirty="0" smtClean="0"/>
              <a:t>She was foul-mouthed </a:t>
            </a:r>
            <a:r>
              <a:rPr lang="en-NZ" dirty="0"/>
              <a:t>to the point of </a:t>
            </a:r>
            <a:r>
              <a:rPr lang="en-NZ" dirty="0" smtClean="0"/>
              <a:t>bullying. The </a:t>
            </a:r>
            <a:r>
              <a:rPr lang="en-NZ" dirty="0"/>
              <a:t>producers had introduced her </a:t>
            </a:r>
            <a:r>
              <a:rPr lang="en-NZ" dirty="0" smtClean="0"/>
              <a:t> for ratings </a:t>
            </a:r>
            <a:r>
              <a:rPr lang="en-NZ" dirty="0"/>
              <a:t>– and it worked. </a:t>
            </a:r>
            <a:endParaRPr lang="en-NZ" dirty="0" smtClean="0"/>
          </a:p>
          <a:p>
            <a:r>
              <a:rPr lang="en-NZ" dirty="0" smtClean="0"/>
              <a:t>The </a:t>
            </a:r>
            <a:r>
              <a:rPr lang="en-NZ" dirty="0"/>
              <a:t>end result shamed her, and the nation, with accusations of racism and bullying. </a:t>
            </a:r>
            <a:endParaRPr lang="en-NZ" dirty="0" smtClean="0"/>
          </a:p>
          <a:p>
            <a:r>
              <a:rPr lang="en-NZ" dirty="0" smtClean="0"/>
              <a:t>Her </a:t>
            </a:r>
            <a:r>
              <a:rPr lang="en-NZ" dirty="0"/>
              <a:t>star began to fade but the outpouring of public goodwill, once it was clear that she wouldn’t survive the cancer, was amazing.</a:t>
            </a:r>
          </a:p>
        </p:txBody>
      </p:sp>
      <p:pic>
        <p:nvPicPr>
          <p:cNvPr id="4098" name="Picture 2" descr="http://t0.gstatic.com/images?q=tbn:ANd9GcQzJySU0MqSGBelFfp4pkkoKvJAafC3hBS4_hGD-X5YZD5j1wVwJhUde0g5M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3429000"/>
            <a:ext cx="2520281" cy="302433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2.gstatic.com/images?q=tbn:ANd9GcTSF1F7oxK4tUu2lgk5sBOZv8ZEXCkff__pZuEbRNCYPEeSRoM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8940" y="976313"/>
            <a:ext cx="2447925" cy="1866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14800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The Ugly</a:t>
            </a:r>
            <a:endParaRPr lang="en-NZ" b="1" dirty="0"/>
          </a:p>
        </p:txBody>
      </p:sp>
      <p:sp>
        <p:nvSpPr>
          <p:cNvPr id="3" name="Content Placeholder 2"/>
          <p:cNvSpPr>
            <a:spLocks noGrp="1"/>
          </p:cNvSpPr>
          <p:nvPr>
            <p:ph idx="1"/>
          </p:nvPr>
        </p:nvSpPr>
        <p:spPr>
          <a:xfrm>
            <a:off x="457200" y="1600200"/>
            <a:ext cx="3970784" cy="4876800"/>
          </a:xfrm>
        </p:spPr>
        <p:txBody>
          <a:bodyPr>
            <a:normAutofit fontScale="92500" lnSpcReduction="10000"/>
          </a:bodyPr>
          <a:lstStyle/>
          <a:p>
            <a:r>
              <a:rPr lang="en-NZ" dirty="0"/>
              <a:t>Susan Boyle</a:t>
            </a:r>
          </a:p>
          <a:p>
            <a:endParaRPr lang="en-NZ" dirty="0"/>
          </a:p>
          <a:p>
            <a:r>
              <a:rPr lang="en-NZ" dirty="0"/>
              <a:t>Found international acclaim as a singer</a:t>
            </a:r>
          </a:p>
          <a:p>
            <a:endParaRPr lang="en-NZ" dirty="0"/>
          </a:p>
          <a:p>
            <a:r>
              <a:rPr lang="en-NZ" dirty="0"/>
              <a:t>Pressure to conform to the industry’s </a:t>
            </a:r>
            <a:r>
              <a:rPr lang="en-NZ" dirty="0" smtClean="0"/>
              <a:t>expectations</a:t>
            </a:r>
          </a:p>
          <a:p>
            <a:endParaRPr lang="en-NZ" dirty="0"/>
          </a:p>
          <a:p>
            <a:r>
              <a:rPr lang="en-NZ" dirty="0" smtClean="0"/>
              <a:t>Following the shows finale, she suffered a mental break down</a:t>
            </a:r>
          </a:p>
          <a:p>
            <a:endParaRPr lang="en-NZ" dirty="0"/>
          </a:p>
          <a:p>
            <a:r>
              <a:rPr lang="en-NZ" dirty="0" smtClean="0"/>
              <a:t>Does money buy happiness?</a:t>
            </a:r>
            <a:endParaRPr lang="en-NZ" dirty="0"/>
          </a:p>
        </p:txBody>
      </p:sp>
      <p:sp>
        <p:nvSpPr>
          <p:cNvPr id="4" name="AutoShape 2" descr="data:image/jpg;base64,/9j/4AAQSkZJRgABAQAAAQABAAD/2wCEAAkGBhQSERUUExMWFRUVFxoYGBcXGBgYGBccGhgVGB0cFxgXGyYeFxkjGhUXHy8gIycpLCwsFR4xNTAqNSYrLCkBCQoKDgwOGg8PGiwkHyQsKiwsLCwsKSwsLCwsLCkpLCwsLCwsLCwsLCwsLCwsLCwsLCwsLCwsLCksLCwsLCwsLP/AABEIAMsA+AMBIgACEQEDEQH/xAAcAAACAgMBAQAAAAAAAAAAAAAFBgMEAQIHAAj/xABHEAABAwIEAgcEBwYEBAcBAAABAgMRACEEBRIxQVEGEyJhcYGRMqGxwQcjQlKz0fAUM2JyguGSosLxFUNzsiRTY4OTo9I0/8QAGgEAAgMBAQAAAAAAAAAAAAAAAwQBAgUABv/EAC8RAAICAQMDAgUDBAMAAAAAAAABAhEDEiExBBNBIlEFMmFxgZGxwTNCUuEUFSP/2gAMAwEAAhEDEQA/AAy8Ajl7zWhyxA4fGt15kT/yl+lRrzEzHVL9KFRUynLUmBpknYXqzi+i6kJlbRSDxrGCzJxC0rSyo6dpFF8x6cPOo0KYIHOCT8KJGKrchgJrKUR7IqdnK0z7IquvMyP+Wr0qfC4xbhhDSyRvaAPEmwqqjXJJa/4UmNhVNzLU7ECiiAE2cUJ+6khUeYtPdVRWOZCoKzPIiN/GpklRdQbK+HL2HMtmU8UG48uVT4ppjGWUnQ56XqbFY5CCIIUkjgZ99VMUAoT1aqopyjs+CkoVyL+dZAtnYFQ5ig/7S4kQCYpxYzh1vsqQXEcQqJHgeNaP5Szibsq0L+4qxq1KS9IJqhWViwpMcahS1zo/juiz7YgtSf4SD/ehDmGWmykqTHMEVXS0VKeLSAbVrnSvrf8A22vwWq2da860zv8Ae/0NfgtVKHekfqZjC5opCChMdrjxqBS5rZko0GQSrhWwwiomLUVbmnaj+TbD4Va50gmBJrCQZ41JhH1pkJJAVvR3Ksi1QVqItYx8t65y08kuaQMbypa0ykEgb/qas4fJFcfcRI99HsZh+pkpI5Ai4PkaFKxZsJNxt433oP8AyJeBST1bHlZZrTKVQRwPHwrbB5S5Fj4gXI/tVVvEqbJEkcuW/OrOAzcbkpMyIPtDhadj591XXVZKAvHFbF3/AIeOrJVrKvslO3nVJpojgamwmcqBKFGQbp757uBtRbK80wypk9rY22mmMPV+JA8mK0kgS84VQOApq+j9ULdjur2Ay7DqJG43miGUYNDTjnVmQY+VFz5FLG4i8cdSsZi/WOsqolyt9dIxiMqJOXKxVfXXqJQTSLSDFZbgmsRWQi58Kl8CoQbfIA2rVOIkmwrzKexetAkAmTwqVwQbOpkzAtS1mnSBUqKCEtA6Rw1RYnbiZNuEUbx+ZIaaWtc6Qm8b3tb1rmWaZ316kpQmEpHZSOAHPhNVlyGx8WSZhm7jswpQRcAC095/XdVFKlK+8Y842/vRrJcuQq7h7Gjc27UkwOflzo1kOSFDZlIMie8Tz7/SqOSDrG2K+FzYoREyUnjNqaej3SEvhSSEymIvfjv6e+lbpLlikKUsWAv6njQ3IceEPAqBNosJjvgb1zSaBTXhnUVNlXCqOIyqTyPMWNbYMuLQFIckbbTt/apFMvcXB6VDigDIV5pimhpUS6j/ADj1sapN584onqlocI3bcEKHp+VFU4N1Q/eD0pB6YZZ1DiVhR1LuTtfuq0ZO6ZFWMDnSBgyMTgwFc0x/b40vdImtWIWUJOjS3psbDqm4nyrXLsep0BLh1+O48+NMma5200rqwkGG2hPP6pupYfp1pkwBlnR9xcKIhNMK8pGkSYA3oArpQ5EJgCqD2ZuK3UfCrJtDUo6nbHLDHC7ACxjzq3i3ACdIB4zNqQcNiNJplwWL1tgFVxsCT8eVDywVWiHdkgbLio1SJvw/vRjLMiJV2hINh3UFyjMW23XNaVKkbJGqSZBA8qcsJ0hbLRU2gnQLg78N58D6Vn5G0M4YxasXc16NFCoCSeV9+8d/jS7mGWqaEm44GNqaldLnXFhJ6lu9krJlXgowJq3nLIcZJKYPEd/zqFKUWkwjxxknRzrALlwSe64n3D50YVhw26VD7pJAsNraff60GWOrdgRvt8NqNMha06lSmLSLg3tfhTL9zPLCsQpuDMoVveeAFqZuhTpKFm/tWnlS/ivrWdQtpFwTGxiQPKjvQmzHio/E1pRkp4F9xTS1m/A2JVW+qqwXWSs0LgcUSVTlequVVihuRege23JE1NEE+FaowDoiw9aw6lYO3CiOOxnWbpWduFQkSrepEpJRqFaoauKot0cCulWHKsMoTAlM+Fz6yAPOkjolhdeLKZFkkzEi1vnXQc4yzrkFGoovIUOBgj5mljovlDjGN7RSRpUOzsdWxv3xXSD4t6QWVmww8NNhCoMEFK5/xRpmp8XniwBpAGoaj2Sr3JNzI50exqGwiVdpXAJmSe4C0+RoJmGcMKU0lCFgjswUEQJ4g8PHlVNh5RYuZy+p1tZUDGk3KCg90gk0jYZmT33tXUekT4LelIAEbAET4zelvor0aWSpxQKYsjzuT8vWusVzLS1YzdGQU4VsRBIKjO5JJv3cKJuG16Gt5KeK1HzqReSj7y/Wp8CrZda8aSPpCaJLfhTI9kx02KvU1UzfLC6Wk79kg1CW5whadEBPKrGcq+t/9tn8FqiGMynQVJi4qhnafro/ga/AapnDHU6ZPccN0UAqthWWG73qbFLFgKY7G1krq/VVESTRfKnjcTw8b7/nQcVZwrxSoEcKBPH6XY0ssWNfQ3LEvO4gFRSA2kSFafaN4VwmCJ5U6ZVljTKClMGRBOoq3jid6484/JPAHgNqnwOZKQdIMpVYokhKvHl41lTxOXkYw54xaTX5Oy4fCslR0xKYBEAH4bRVTPnAUaQABwAt8Kp9HzLWlLYQR92Cn1BM7VI7gyVdo7Uk9ma0YqrRzvMsrKXZ5cT51YYzRQgbASD3iPzimLNMuCvLlSZgFFwq1GBqMRb9bU9gUsuyMrqIrFuwlhXyRBuVdmOB9KcujDJQwARBk0iuSkiD7Oxp66PuEsIJ3IrXnDtYkjNxPVlcvAZC6lOJJEVVBqZDRNJN+w9t5Mg1mtRXqFZNmUYqL1Ct7UfKqzq4FqjYWbzypxvejMCqhDPnVXBkar14PHqo769gcI4tXYQpQ5gW9dqqjibEgFVZZw4UpR07CSfMfnV5WVGDqU2kJAKlFVhMgCwkmREAG9qEHNmnFpYZWTrW1KoKdclBtNwkBR3vMm1qvps6MqdkTeWy4YXcGx3t3Cd61zPKlm5WRHHsX8gi1V+kGDWy8vSpQANiNoO3uoO9i3VCCuaWNXUjbMAkrSAd4BJ7zEmjJzBhtvTrAUk6Y4250j5q8UpiQCSBJ28/h50dybCB0Akdo223PE2sJ4DxFShTPuGDnrAR7d6gGfs/fPpW7uShNimCOBEEeVRIy0chUWmLFxPSZuBefKreCCXFoIIk3A7qGYjLVJRqSjV3CjOQYWdCimFC3haiRW5DAvTLLAltSxvXO87H1x/ka/BarpfT9a0tq20mue5wz2webbX4LVOYF6/wAySpAxop0mZnhUQRJqUMyaL9G+jisTiUNgwLqUeSRE24m4HnTM2oJyfBClrahHkn6OdCnsU4AAUI3Usi0Tsn7yje3dTN0o+i9DOFU4w6rUgSesUmFAcLAaVcuEwONFsJ00w2HWMOvWFIhJVskHaSZkCIq50nx4cYWkiUqSU9iCe3IQo39mbT8qwM/V5JyXhG5g6SChV2/LOL4nBOtJQpxBSlwakEiAoCNvUetT5Vgis6zZKePM8hzo/9IOIDuIQPuNgFPAEmY9IqXI8Mp3CmRZtUC1oMmJ4wZ9RRpQl2e6wMNCz9pPgN9FcdpSQTbh7qN4jGClHBgpN4twpkbxY7KSgEWOsWO17msucLextQlSo883sCN4pETgz1hbSk6tRSAN5kiujrxxSZWQ82Oe48eXiLVRzJxpSi4y0A6q5MdoGCCQRvIifgDMt9JnWBttXfAHqMXe0pfkUs2yc4cJ1qSVKEwDMcL99NeS2ZR4UBz7o7iky8plZaKQQ4O0mIG5STpvNjEUfy1B6tHgK08uTXji29/oY6io5JJcBBKqnS8edVkIPKpkMq5Gk3YXUjcGvVk4ZXKvVWiNSKSritWzv4VO23IrHUwT4U4xEqYrpNh8ImXChTp9htUkAfeUE7SbCeRPAUIzPp49iWoSuBwAgWG4EevgDyk79KujWpKXXG2zrnQAYdW2AATHMKmOCgYiRJSswwJw6gppR6td0nvEekEjyJ5Grx2VleRr6K9IDhsOrFntFt5aRJ4uNdkweIUB3wTUn0cOBzE4ZK90uNrKjzhTg9YP6mk05qFMaAPtLcI4BRQlHuJJHiKa/o7VpzFpMAhaW9xIBsBbjY117E+Tq3SPJkPvQlQnqwDBB2DhTqHj8xxpFZyTrJKLx7SU9opJEwQLp866XikDripXBKY1NFA/5gstsz5H50v9D8KlrFPdpACyUWWVg6FqVusBSTDosZ7qEoJsZ7jS4ENfRBx46OrV2zHsmyee1hdN+8VR6LOqwuLVgnwFoBU0q1ikyeVwQZE8zXdgykkLSqdSdI952sfXkK5z9JfRrq1Jx6BdC4cjimeyT3wSPMUTtLSwTy3KxWzrMsXlrvUlRdZN2g8NXZn2ZM3EESDeO8VJg+naXCEhlKVKFrkieV5IETeacMVgU5ngAhaD1iUnS4iHEoWiAJUm4kRIiexPCuMusqRMjS40vSocrn4KkVXlESVM6S30gfAP1afI0e6O5kNaEKSZWZB4bG1LGAeDjaVj7Qnz4+hkU29HMLKUK4pV8jQ4fMVZQ+kNoHDqE3BrnuaYMlQ/6bX4LdOv0jQG1L74pQx2NGpM/+W1+C1R45NEi+Hp+/JxBJwdGMgS4wjEPJSuQypAWkWbUsphSlGyQIJ8qpnEppp6PvvP4dWG7CMMtQ1uD94TY6ADz0wCbW52qcueMoNMPPoZYGpxW9iIjJnnFlJSo6QFFRTBINxc3EgzHnTx0eyEBICbK3JIsIG9uHd4VezAaXFGwCyIvfaB7qMZLlsSCPaHPTPESfGLViTyOXJoQgsStckGX9D8CNS3UuYhcyVLkalHZKUJgb/ePuq7nDSUIS3pSlOkgJSAEpNjCQOG/jc8aLpPFUDfSm3me8337++gWf45JBG54eIqs8k5/MycOJRdoRlYNRURPGjiypKApYB1CPHz4GK9lrKVm5jmIpqThmyjQRr1fZ/W0c65zoa07CM9i/sRqSoc503iDHlce6pMMnRBSo7cbwfGiGadDnkGW5cRyBuny3PlQlKtJg+lX2a2Aqbvc6j0WellEyTF78ZPyq67kzCjOjTPBB0+gFhSHkGclBj7KgQR3ER6084V8qEo7QIgdw5E/KhqTjwAy4t78CD0vYx2DWpTaA6xv1gAJQOTgG0fe28NqVT03xZ20jyrt6wjSpK0jSoEH2tiIO45TXA8zy7qXnGpnQogHmOB8xB862OhnHKnGS3QhlwtO0XX+luLUI116hYr1anbh7Cnaa8s6iw12e+rGGy8uKKUlKSEEyuQmeGoi8EkCqTL0Cp3s3RhUHrCpS3k2bCTYC41LIgKJ2TyPhWet2cxK6V5a/rBxqUmIHWtTpCBYaR7SNPIiCLi4Mp2dPuJhCllaUEkExJ1ACSftSBvxvRjOFsq7TalWVOhV1tg/aQr7SJg2kb87LeLfM6Dtw5AHeP4eIHhVpEo0CIQo9wH+I6vgn310Lok6GcVhlndTjKfRSU+gmT4ik/L8AXC2kixWVK/pSggeQVFMGW4wHHtAXDUk+IIPuIqEtjm9z6IfWJPDs8QRxPEilxLSevulJHWq5GxSNx4oT6CmF3MW9ZGsAkKgGRsU8/EetLL70vqhGqHRChH3Cdwe6g8NMY2aHAYfj3b1SzTLUOsraWAUuApPgR8RVxhYUgGLEA+t+FZcXe0cv1woqbTFqOYdE8vWytWHWEqU0qE6gU+zIBCkQTLRO83VSL9K2VFnFKWEkBwQozqBIAKTO8xAvfsbm9dh6S4QpebeSRaQq28aVC/8ASRH8VIv0xkFpMpGpSRBF7pPAwL399Uk6YZK4id0TLi8OdK4CFqEeMK/1Gug9H+tHVFKhp1ALHPfauZ9BMWQ4puQUqsRNweBvvcQY+9O1dSyh9CQhJUAStMDneqxXqByBP0mOgYdaeJVaufZj7Y/6bP4LVdB+kxH1ZP8AFSTjMGVLBH/ltfgtVXKaXwtpZJX7A9hpSlBKQSSQABxJMAetdWY6NpZwyEbrSkk/dUozJI7pIHlQXoB0a7f7QsWTZA7+KvLYd5PKnHHu0lObT28Gl1Djk9HgW8uwqdGgdpwkgyO1JNyb2E38OdMjT+hsFXKNhO0C/KI9O+hWGH1sixsJ8x8qjzvNplCdgLn9eApaUtTE9Gl0CM7xyXgtDq0oXqAQSJKNAFwZtqkmOIJH2RQn9leCSELUpSd1LkgwbkSDAEhPAdk3oi1liXzLgkkQbkHlwokjoYUJHUrKYvpV7JvMGNxuPOmIzjSTJp8ozkPRxa0hanmUkq0RKkSQnUQFcSBfbh3Uz4TLnEJGlDbo5suhSjBIJIWEzCpG+9a4ctp6s9TiUrQnTIU2oSd1dtZSSZWCYuFqkTETqZS1C0FSwmyNUakdmD2kxqkKN1Se0q96iWjlg+5lTonSvsKKkLQUz2VAAnwAJpH6W5dC+tTsqNXibg+Y+FNGHxS1KJNwo7HYDa1aP4UKR1armIJ5jh5gX/pFBU6ZZtvkQ8EuD3U15RnCm4i4O48qAKwBbUUngdqtNLiiTXlB4StUzoOGzJt1MGx7zI99x5VzH6RMm0PdcNlnQofdUkQPVKZ8jRhjGFJmat5u1+1YZ1MSrTqH8ybg+YGnzonS5e3lT/APNjqLaOXJQTtWaL5SyNQmK9Xp3seel1DvYaMDiAFpKwVISdSwNylPaUB5A1npX0pbfT9UtCm13VrSsFKgLkagnREJMibmpMoxCUa19UXlBHYaH21EgDVyQNyf7Uj9LitSwvGvEuHZhmAGhuAEAgIHeTJ76zo7KwrAmcKSXQlKkELEjQoKCVGQYKdgeX8XdQ7C6VLTr2SlRPf3e+KixbyYlOoKB+0Lxf7Q34b+tVFrsnuqje5ahryjG6ReO0ZJ5FRnhwsPQVb6OYfQ88VfZEyeU70tZZizeTt+vnUr2NWqRqMHe+9XUiKPpdWYHS2o9cEqbKpIS4m4bNxuN/jSdpC8WsoQ2uHmySham1fu1DttmxMHYbz3U1ZLjArCYW91Yds3kfYb50DaZSrEPkpkh4mbA9lsjeg6g6iM/Rt0qwjYuCEAEkQZFrjgbbVfwzBTubkzttY/rehfRVQQzBkxtJk+Zo4ydUHl8qNe30F2qYK6VWaHaAMySRaII4XF+PdXAfpJ6TqedS1b6mQSDIKjEEHkBB867n02x/VtOKnTpCb25LUd9xFfM2Owjrril6R2lE2UjiSeBjjVJLgJF7G+RrAC1ETpU2o7+ySpKtv5h6V1TKcwaebQpAP1TrIJN4KgkmDAkSVCYE6a5Th8MUIdCoBW2Akakkk9a2dgTeATTR0R6VIw6Cw43+8cQrrAfZUNAAUNgIBNQiJDj9JZluOGqquCyzrC2kbltq/L6luTVv6R0SjwM0Q6Pt9gL/8ASZA/+Jsn5UDLLTbGOk/qUG0aW0BCRAAgULx79TuOTQrHvVnmqVVZiU2G6uPIbVljAqdVpTHwoBmGaaHdI3CQZ8Sr+1NnRBP1evcqO9Dkq3KSkXUdHyhE/aGxB2ojljqoAI7z4cCO439KkOJAF959J/2NV1YoyLEwZG8Wt5i5se6qA7LD+JvHomeN9/CtA8rcgWsRe88732ryXBy2IjwgiLb+1t31Ml0AxAipKkb2LkdkbzYb+PIc6qddpIm828hab+foKmxuYNJG89w+dCXMzSpWoCOU+XdyBFQTsVc8UNRP63ihCnoqTNcbqUb8agfSQsCLFIPfP5UeDpbk6tyVGJ50YyvH6SDwG/gaAONq2AvRNOXKbaClrCCb6RE+fKi48DyypEZupjig3IBZrgQ28tKTImR4G48CAYr1brb1Km5k7njXq9PG1FJ8nmHTbaBXTHGLbLRQSCNRkEg8AdvGheVt4Z43QUK46iFz3yRRrphgy4zqQe02dVt9OyvSx8qR231JIVJPfNZSdGjVjH0mytDTKeqQDqPaVAsBsNrTz7qUdF6dsnzFt9OhxRSfGxHnxpdx2CJWrSgpBPZB3FXmr3REXWxSbt51v1hmt2Wp3qZDATcySdqpRJ9H9GFg4PCCQYwrMiQfsJ4eVLzDiQvEnUU9t822smNiCKI9HkBWHw37pRGEYt2m1jsnZWx2+NLeGxakqxADi0yMQdKwOK0gfWCxTyPGaq4hlKjoPRuFNXgiTwjgOBpiaaCRYCO6lrou6Sk6gQf4iL23BFiLUyE0T+1IDP5mzmH0y5oWsMsC+tQSf8O/9q4rgE4fqwHMO64oydaHgi0kAaS0scN++u39P3EHENhwHSFpUCkjUkiIUEH2wNyI2oNm2Gwzp1O4Ft61nmNQ1TxPVKCgf5gfE1Wb3Dwx6opiTg8dg32yz+xhKglIQ4IDoCbaipIAUudyU3odiMOhklt1QdSCAoBIbUBB0qSoHtG43BieU08oZwmGTLTRStdlayokAX3XMb7UkdL3krcChEkQY7v96pF7lskaivc6h0PYRjMEkvNrc0LW3KjKtKT2NZG6tCkyeNEVNBtS0JGkJKUgcgG0ADyApX+iTpI41h3QtQ0FadM76tMK9wb9Ku5h0hH7W6FGAspM8AShJ+dRlx64PSU6eahk3CbzkJoLjH5MVJjMeNgZ8KEYrGBsFS7chxPgONZ6i3sjVk1HdsB4wleIUrgYHpNPuTOhpkCYJ3pFyx3rVm32h6E/nT2nDDTc7QNvj5VOfG8ctMhWGRZFqQS/a0G+rcSL7aZ399bOL/iA7zcW4d5In0Fa4PLAkagQZHI37r87VDiMp0t6dW5G47xMAbWHxpbYuSLxiQbk7k9x5RzEzvVJ/MiowDAJieVXWsHKYVBMAE+vPatMTpSCRbkYtcAb/ZMD9TUnFHGYUpG8m3rP5Ee+qr25V3CPPx8CfGKvOBYOkieIPCO/vodiTKUmbb+kAX8/fXHAd8Ss0WwLBVBO6BtzBqs3hyVbc/yojgjBSkn2jEcv1Arm/BZIp498tWPAk+/+3voZiseV86hzTNetcURZJNp32F/M386gbNeu6fD28UY/Q8nny9zLKV+QuxiSUhPCs1Wwj2nhWalovGWwdThOaUmuc9JOjSGX4nQ04ewrcIPFKu7keXhXRQ7Y0LzLBoxCFNubHj90j7U93wmsxs00c4xmSvsXKSRuFJukjxFF8ozoLGhyNQsCbT3E1VTjX8G4WioLQNgbpUDxSdxPd30xYNWHfTqLI1Dhb4gVaP0Kv6iti8GWVmLgmRPwqb9sChdO1SdIEwuYCQICUgQAKHNtqWQkbb1D2dE8n0v0RWlzL8JYGcM1YwYhMfI0m4LD6FOhCoT9Z2VDUi+J5HutTJ9G6wvK8Pt2UqRP8jryd/IUCaUpDyxuCtQ7xL5Njx86C9hiKTYzdHLH2QARPZuDdVwOFM7C5Bn9fqaW8ocugQR9XP8AmVTBhlWpiO+NAMm0mcj+lpSgXVgJPVqbVxk3RbUCCkX4b0q4XpOy4NXWaFkXSVFsgj+JPYX4kA05/SMSXXRE2m8RZJ3B3HdXM+lHREtIbxDY0tOWKd+rWJlP8pgkeEcqBLeTDxk4pUX876UpKAnXrjYdk+pTvSp16nV35elZRhecHb3T+dZLcSa5RorKbkMeU5g2hrTqHtqjw1W9wrXPsSS8qDYpbP8A9TdAGmLDwotmY+tA/wDTZ/BapzpfmYnnWxG3jFp9lah4KIrZLS1yq6o3Jk++tFNACp8LmykNqQIhW9PVW6QnqbQQ6MJP7QgcFnT7wR7xXSsOoSQfSLVy/o9i4xLHLrET/iFdMdGohSL/AO5vWF8TilkT90a3w9yeNp+4TbQBfaNh/aplI1GTN+HD9XqnhnSUwRcevlwPrVjBtTIjfYW+dZDTNJE6UgW29IPu8KidQgggkGTtbu/IVZdwzqN0Snnb5UKxDxBkpSfK+9RTJW5q+6CklIBiR3+HnQR/2U2gaZPrP5UQCymTpgHgB+r1tiWBaRAjjtXWTRVwzQ4+f69fWtmGwHU22Nqixb6UKQFGxWArTyEbE/q1HH8EEkRcKI0nYg7wZ3BFwfga6nyT9BAx2UK69xKRYOK9NRj3VMxkq1LCALnnRB3NvrXCRus/GPlUDuIUtUiR317OEpaVfsePlBa3XuezDJiwUhSkqJ5cK9RnLcnStOpRv316qdxLZhdPsgeldjQbO1EtKAPtEA+G5+VE0KsaCZvjwk3Q5ESVwNE/0kkDvMVnI0wBm2lbTfAoBAPmfdW3RXHp1FCrEg6eR7vGqWYKsY+1e2wmqGEVpUVXlIlMcwQb90TXXTsirQbzghQPdtQnDuEbKIjeDFGX3m1pCyYKh7IuonuFD8VhtCCoiOAHG/f4V02rLRi2jsH0RKnAwUgkKVfrdK7qKvZJiJUb8apl4/tCwRqAdMhQhafrFe0kbj+IUb+i/AJThFJUkEgp3F/Z29aC47B6cWsAagHrdohSZKldhXLfsm1VlStMIhwyh8Et6YI6tI3IjjHvppbNqUOjxBWDYmIkntjSEiFjY8YVxpvCbbUePyIBN+o5R09xI/aVpMkgDsi59kcO+TVvA9GUv5d1CgJUmx4pVCiD5GDVPp7mTbeIW24t5JISoJbQkSCkg/WEi5M+FXsjzZgdWku6Y1H/APqbsQkDTpJv7Zt3UvJetjEX6Tj7bJFlCFJJSRyIJB+FQYpGyfvH3C5o9nyR+2YnSSR1hVcQe0AoyBaZna1C2MOXHoEdlPHmT+Qq/gD5NA3U+cfvf6GvwWqsKy9QPD1qDOkw8f5GvwW6a6deoBmfpKeo16tRWwp0UCfRzDFzEtgAm+qwk9kFXyrruWNQmFIUD3pV+VI/0VYcF91fFDYA/qWJ9ySPOuiqxEGO6fdNed+JzvLXsjb6FacX3ZAwIN7eINXctWNckxHOqisTqtJHGxIm/cRvJqNOJANjAMzfmLEGdr+hrPUmNsZsyxSerspJPjNKD65Vc1fChzIg3HjHPbefOtHnSmbnhx/XfUObOigelIKtxA76KlkKTExVJWJCh2r936tUeJCdR7AuAY0g/HwPpQ2woI6Q5YQRpUk2nfv/ALUCGbLRiW3H3FEAaI1akgDTGlKZIsDYC5im9WGbPtNoIPNKfygjegmOyZlbzehpB7SYAGi5IA25EzygXtNEhK9mRJeUEOlWDR1oW2lIDgCjpMpKtyUnkZHnPOh7LNoojm606WoMhU6SNv8AYwagZUK9D0mVzxK+VsYnUYlDI68kjaTETXqsMp1Gwr1HsBsAGjvUE3qVo71ENzSD4GwfmOSMOCQkoXxKLDzTsfSlTF5KtDpSFJOxTNtQInjae6naL1Bm2XBaEKjdEeilj5VXVRKQvjFPJbShWHsgykpQmTvdRFyaodY4+8ygoKRrSAmDxNySRV5eVeNajLo2JHmRVbV2E3qju/RDDdhwGQRpPtfzcgKVFk/tNyVAuKMiLQHBw32pVyPpO/gW3OrUCVKSSHNSwUgKECT2TJBtuD3VYyfpAHVDUdK5Va8EqNoP9RsatOWrcmG2x1LIlgKbuBLZJ9m8kHdXypmU5bcwONwPcAn31wLph0kcRigjDuraDSAgltakSdzOkiY29aWsxzd5798866f41qX/ANxNWWSlQOULdj59IWIbVj2NCm3LEKAcRaCdzqIBvsTQTOMjQglTgQgjSpI1he8glSUcJSBHHVSm0yRBAFjIBAI9DarbuJdcI6xUxsIAA8gAKpKVvUXiqVE2JbSlRUmdPGd4tB8o9JqXo/i+qcUshJCyR2toFh8PfWMSbADdUAeJG/gBJ8qrMjTKPu2H8p2+Y8qYXgAxgx2aJWB+7BB3AoF0gVOIUeaW9v8ApN1qqsZz++P8jX4LdM4HchfKqiUayKzFepwWOg/RQm2JP/SHvcp019rwFKX0Wtww+rmtA/wpJ/1U04kSq3Efr5V5jrneeX4/Y3ek2xI3CJmBv2vf8IPwqJ3BXme/n+uP6NRYBwk6ZiJMxPcPiakOKV1evYzCRwIsm3fMn1pIZJQwRO6ptvI4mZIvF/QVWzJy+kbDfx/Xxq0WisBSVHafExG3Cw3qq/gyn2jaReJ4EnxvAqGWRC04QnYcTMCbRMVI6vab9n1unj/VPiKnSsLQZEelttzsJj3VEEJ03Mbe6QPn6VQsRq7VgCfQfAe+qbrQlwHUOwIKbkHrG7xabE2q4CREbVWQodcoKPZKFAkd6Le8CrQ5OlwSsZGj9nab63UlKV6VwJCkqUYICjBCgpMEyONLf7cRvRLK1oQyppKwtZdWvVt7cqOr/L6ml/pCdGJdA21kj+qFfOt34XTnOD+5jfFHKOOE19UMGU52kHtqisUnB6vVtS6eLMNdRL2D6ONRJ3NbJNQgwTWG2bxtrGna871ZJ1Ydu2xUP8xP+qqLyrQN6s4FRLOk8Cr3maoy0Sk6yJqupmiC0Vp1dUCA3EsW4x40IxLMXCqYcSKE4tFScBkvFSjxPPvohhsITvWmCY7arcR8BR7DYfuqSCqxgu6suYKKLIYqPEIriQAF6lE8E9hPlufW39NRqHbnmk+4j86xh1+0nilaveoqB9DV/MMP1ZSg+2lMrH3VqIJSe9KQgEcFahwpmPCF3yVFJrXOv3x/ka/Bbrea3zVuXj/I1+C3TXT/ADC+Z1EF1mplsRvWEgU6KakdP+jBr/wap4vK/wCxsUyOiNwZA4d80G6BtBOBat7Slq/zqHwTRkrgk3HgqNxq/XjXk+qd5pfdnounVYo/YqpZKEH7ygQOEWMfA+6ogtKUJRYKUUkxymRM7HY1bSOsuYt+v1+prJwhkgX8otEjzj40qHM4VyAACYtvtYQQY2vfzrZKdaVEKvseSgACSPWPKrCE3sRJglKjPmB6++qwehxQJFzpIA2Eid/yqDid5lKjqFwRPIE8JFV2WdQGr0EyIO58iRWcO5qQUX23jmPLb51jDyQkzHZIMDYgx5VDLIndYABk8+Pf4UNfw2ok6gJ5+73irC2x5R3n3i1hWrrqIUO4EkJvxPH9XqCRYwOWJZdWQslSgqQTNgUGR76E9KHB+0rPMIPq2g0x4RWtxSgkxzPfIpa6eWxi+9KD/kSPlW58Ll/7O/8AH+UZXxKOrCl9f4YJ66vVWYXeSJArFehc6MRYRuA+FRarmrEdmoEi5rzzNoiq3l6uwr+f/TUCk9kVYwCewr+f5CholckqkVGpurWm1QYgWrggOxNCMWqjGLFh4/Kg2LFQcR5aLq8fkKYMMmgWUpsf5j8qYcMKk4shNqr4m1Xim1UcYKk4Xnzpd1JJCuBBII8CL1FqqbFjt1CtNMR4AS5PFQq1j0fWzw0Nfgt1TUKJZmm/9DX4LVNdO/UKdSriDn3AbcqgNiJvVzDtiTaqzg7XnT3IlFUdc6HCMCxwkKPqtZ+FE9CoMKmTIvPEWtVHokP/AATH8n/6oy5h0yLDh+vea8fn/qS+7/c9Ri+SP2QOdWoH2tgJm8HunyPnVdhvUVALJJSR673nfj5VdxKQErIAnnAm2gb+dV8scKnDPL5ighTZ5gKWYSVQN5tbh439TWU4eBp2InaTOx4xJFxWgxa9Ku1wJ/8ArSfiTWuHdKokzEEf4E+t71DOQDXmCwoxFiYtyNGcpwrjzDj3WaQhRBAbUs+zqmyuyKXXPaPifjUreOWEdWD2NYciAe0BANxO3DavbvoMLitMFf2Rl92d8jJ/wJ3rG0LcbHWNlclIJSpITLYBUJcGpNpG5rKujr0KVKYHW6iWyI6tMiQog9qbWt30KHSnEqV2ndUkyFJQoQoQRCkxpMDs7W2qF3pC+oypyT276U/8wBKuHFIA7otFB/6+P+Mf0/0T3pe7DA6NLC9Kn0JJWENjQYWvq0uRb2B2gJ50L6R9AS4g4p1U/VNq7NvaIGk7wQFAzxrzfSbEDWQ5dUH2UWISESns9hWm0iDUDuePKQWyuUKShJEJ2b9nhaOe54zRcfR9uScVFceP18FJy1qpbi2OjTP8f+L+1eotXqe7cPYHpR//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5" name="AutoShape 4" descr="data:image/jpg;base64,/9j/4AAQSkZJRgABAQAAAQABAAD/2wCEAAkGBhQSERUUExMWFRUVFxoYGBcXGBgYGBccGhgVGB0cFxgXGyYeFxkjGhUXHy8gIycpLCwsFR4xNTAqNSYrLCkBCQoKDgwOGg8PGiwkHyQsKiwsLCwsKSwsLCwsLCkpLCwsLCwsLCwsLCwsLCwsLCwsLCwsLCwsLCksLCwsLCwsLP/AABEIAMsA+AMBIgACEQEDEQH/xAAcAAACAgMBAQAAAAAAAAAAAAAFBgMEAQIHAAj/xABHEAABAwIEAgcEBwYEBAcBAAABAgMRACEEBRIxQVEGEyJhcYGRMqGxwQcjQlKz0fAUM2JyguGSosLxFUNzsiRTY4OTo9I0/8QAGgEAAgMBAQAAAAAAAAAAAAAAAwQBAgUABv/EAC8RAAICAQMDAgUDBAMAAAAAAAABAhEDEiExBBNBIlEFMmFxgZGxwTNCUuEUFSP/2gAMAwEAAhEDEQA/AAy8Ajl7zWhyxA4fGt15kT/yl+lRrzEzHVL9KFRUynLUmBpknYXqzi+i6kJlbRSDxrGCzJxC0rSyo6dpFF8x6cPOo0KYIHOCT8KJGKrchgJrKUR7IqdnK0z7IquvMyP+Wr0qfC4xbhhDSyRvaAPEmwqqjXJJa/4UmNhVNzLU7ECiiAE2cUJ+6khUeYtPdVRWOZCoKzPIiN/GpklRdQbK+HL2HMtmU8UG48uVT4ppjGWUnQ56XqbFY5CCIIUkjgZ99VMUAoT1aqopyjs+CkoVyL+dZAtnYFQ5ig/7S4kQCYpxYzh1vsqQXEcQqJHgeNaP5Szibsq0L+4qxq1KS9IJqhWViwpMcahS1zo/juiz7YgtSf4SD/ehDmGWmykqTHMEVXS0VKeLSAbVrnSvrf8A22vwWq2da860zv8Ae/0NfgtVKHekfqZjC5opCChMdrjxqBS5rZko0GQSrhWwwiomLUVbmnaj+TbD4Va50gmBJrCQZ41JhH1pkJJAVvR3Ksi1QVqItYx8t65y08kuaQMbypa0ykEgb/qas4fJFcfcRI99HsZh+pkpI5Ai4PkaFKxZsJNxt433oP8AyJeBST1bHlZZrTKVQRwPHwrbB5S5Fj4gXI/tVVvEqbJEkcuW/OrOAzcbkpMyIPtDhadj591XXVZKAvHFbF3/AIeOrJVrKvslO3nVJpojgamwmcqBKFGQbp757uBtRbK80wypk9rY22mmMPV+JA8mK0kgS84VQOApq+j9ULdjur2Ay7DqJG43miGUYNDTjnVmQY+VFz5FLG4i8cdSsZi/WOsqolyt9dIxiMqJOXKxVfXXqJQTSLSDFZbgmsRWQi58Kl8CoQbfIA2rVOIkmwrzKexetAkAmTwqVwQbOpkzAtS1mnSBUqKCEtA6Rw1RYnbiZNuEUbx+ZIaaWtc6Qm8b3tb1rmWaZ316kpQmEpHZSOAHPhNVlyGx8WSZhm7jswpQRcAC095/XdVFKlK+8Y842/vRrJcuQq7h7Gjc27UkwOflzo1kOSFDZlIMie8Tz7/SqOSDrG2K+FzYoREyUnjNqaej3SEvhSSEymIvfjv6e+lbpLlikKUsWAv6njQ3IceEPAqBNosJjvgb1zSaBTXhnUVNlXCqOIyqTyPMWNbYMuLQFIckbbTt/apFMvcXB6VDigDIV5pimhpUS6j/ADj1sapN584onqlocI3bcEKHp+VFU4N1Q/eD0pB6YZZ1DiVhR1LuTtfuq0ZO6ZFWMDnSBgyMTgwFc0x/b40vdImtWIWUJOjS3psbDqm4nyrXLsep0BLh1+O48+NMma5200rqwkGG2hPP6pupYfp1pkwBlnR9xcKIhNMK8pGkSYA3oArpQ5EJgCqD2ZuK3UfCrJtDUo6nbHLDHC7ACxjzq3i3ACdIB4zNqQcNiNJplwWL1tgFVxsCT8eVDywVWiHdkgbLio1SJvw/vRjLMiJV2hINh3UFyjMW23XNaVKkbJGqSZBA8qcsJ0hbLRU2gnQLg78N58D6Vn5G0M4YxasXc16NFCoCSeV9+8d/jS7mGWqaEm44GNqaldLnXFhJ6lu9krJlXgowJq3nLIcZJKYPEd/zqFKUWkwjxxknRzrALlwSe64n3D50YVhw26VD7pJAsNraff60GWOrdgRvt8NqNMha06lSmLSLg3tfhTL9zPLCsQpuDMoVveeAFqZuhTpKFm/tWnlS/ivrWdQtpFwTGxiQPKjvQmzHio/E1pRkp4F9xTS1m/A2JVW+qqwXWSs0LgcUSVTlequVVihuRege23JE1NEE+FaowDoiw9aw6lYO3CiOOxnWbpWduFQkSrepEpJRqFaoauKot0cCulWHKsMoTAlM+Fz6yAPOkjolhdeLKZFkkzEi1vnXQc4yzrkFGoovIUOBgj5mljovlDjGN7RSRpUOzsdWxv3xXSD4t6QWVmww8NNhCoMEFK5/xRpmp8XniwBpAGoaj2Sr3JNzI50exqGwiVdpXAJmSe4C0+RoJmGcMKU0lCFgjswUEQJ4g8PHlVNh5RYuZy+p1tZUDGk3KCg90gk0jYZmT33tXUekT4LelIAEbAET4zelvor0aWSpxQKYsjzuT8vWusVzLS1YzdGQU4VsRBIKjO5JJv3cKJuG16Gt5KeK1HzqReSj7y/Wp8CrZda8aSPpCaJLfhTI9kx02KvU1UzfLC6Wk79kg1CW5whadEBPKrGcq+t/9tn8FqiGMynQVJi4qhnafro/ga/AapnDHU6ZPccN0UAqthWWG73qbFLFgKY7G1krq/VVESTRfKnjcTw8b7/nQcVZwrxSoEcKBPH6XY0ssWNfQ3LEvO4gFRSA2kSFafaN4VwmCJ5U6ZVljTKClMGRBOoq3jid6484/JPAHgNqnwOZKQdIMpVYokhKvHl41lTxOXkYw54xaTX5Oy4fCslR0xKYBEAH4bRVTPnAUaQABwAt8Kp9HzLWlLYQR92Cn1BM7VI7gyVdo7Uk9ma0YqrRzvMsrKXZ5cT51YYzRQgbASD3iPzimLNMuCvLlSZgFFwq1GBqMRb9bU9gUsuyMrqIrFuwlhXyRBuVdmOB9KcujDJQwARBk0iuSkiD7Oxp66PuEsIJ3IrXnDtYkjNxPVlcvAZC6lOJJEVVBqZDRNJN+w9t5Mg1mtRXqFZNmUYqL1Ct7UfKqzq4FqjYWbzypxvejMCqhDPnVXBkar14PHqo769gcI4tXYQpQ5gW9dqqjibEgFVZZw4UpR07CSfMfnV5WVGDqU2kJAKlFVhMgCwkmREAG9qEHNmnFpYZWTrW1KoKdclBtNwkBR3vMm1qvps6MqdkTeWy4YXcGx3t3Cd61zPKlm5WRHHsX8gi1V+kGDWy8vSpQANiNoO3uoO9i3VCCuaWNXUjbMAkrSAd4BJ7zEmjJzBhtvTrAUk6Y4250j5q8UpiQCSBJ28/h50dybCB0Akdo223PE2sJ4DxFShTPuGDnrAR7d6gGfs/fPpW7uShNimCOBEEeVRIy0chUWmLFxPSZuBefKreCCXFoIIk3A7qGYjLVJRqSjV3CjOQYWdCimFC3haiRW5DAvTLLAltSxvXO87H1x/ka/BarpfT9a0tq20mue5wz2webbX4LVOYF6/wAySpAxop0mZnhUQRJqUMyaL9G+jisTiUNgwLqUeSRE24m4HnTM2oJyfBClrahHkn6OdCnsU4AAUI3Usi0Tsn7yje3dTN0o+i9DOFU4w6rUgSesUmFAcLAaVcuEwONFsJ00w2HWMOvWFIhJVskHaSZkCIq50nx4cYWkiUqSU9iCe3IQo39mbT8qwM/V5JyXhG5g6SChV2/LOL4nBOtJQpxBSlwakEiAoCNvUetT5Vgis6zZKePM8hzo/9IOIDuIQPuNgFPAEmY9IqXI8Mp3CmRZtUC1oMmJ4wZ9RRpQl2e6wMNCz9pPgN9FcdpSQTbh7qN4jGClHBgpN4twpkbxY7KSgEWOsWO17msucLextQlSo883sCN4pETgz1hbSk6tRSAN5kiujrxxSZWQ82Oe48eXiLVRzJxpSi4y0A6q5MdoGCCQRvIifgDMt9JnWBttXfAHqMXe0pfkUs2yc4cJ1qSVKEwDMcL99NeS2ZR4UBz7o7iky8plZaKQQ4O0mIG5STpvNjEUfy1B6tHgK08uTXji29/oY6io5JJcBBKqnS8edVkIPKpkMq5Gk3YXUjcGvVk4ZXKvVWiNSKSritWzv4VO23IrHUwT4U4xEqYrpNh8ImXChTp9htUkAfeUE7SbCeRPAUIzPp49iWoSuBwAgWG4EevgDyk79KujWpKXXG2zrnQAYdW2AATHMKmOCgYiRJSswwJw6gppR6td0nvEekEjyJ5Grx2VleRr6K9IDhsOrFntFt5aRJ4uNdkweIUB3wTUn0cOBzE4ZK90uNrKjzhTg9YP6mk05qFMaAPtLcI4BRQlHuJJHiKa/o7VpzFpMAhaW9xIBsBbjY117E+Tq3SPJkPvQlQnqwDBB2DhTqHj8xxpFZyTrJKLx7SU9opJEwQLp866XikDripXBKY1NFA/5gstsz5H50v9D8KlrFPdpACyUWWVg6FqVusBSTDosZ7qEoJsZ7jS4ENfRBx46OrV2zHsmyee1hdN+8VR6LOqwuLVgnwFoBU0q1ikyeVwQZE8zXdgykkLSqdSdI952sfXkK5z9JfRrq1Jx6BdC4cjimeyT3wSPMUTtLSwTy3KxWzrMsXlrvUlRdZN2g8NXZn2ZM3EESDeO8VJg+naXCEhlKVKFrkieV5IETeacMVgU5ngAhaD1iUnS4iHEoWiAJUm4kRIiexPCuMusqRMjS40vSocrn4KkVXlESVM6S30gfAP1afI0e6O5kNaEKSZWZB4bG1LGAeDjaVj7Qnz4+hkU29HMLKUK4pV8jQ4fMVZQ+kNoHDqE3BrnuaYMlQ/6bX4LdOv0jQG1L74pQx2NGpM/+W1+C1R45NEi+Hp+/JxBJwdGMgS4wjEPJSuQypAWkWbUsphSlGyQIJ8qpnEppp6PvvP4dWG7CMMtQ1uD94TY6ADz0wCbW52qcueMoNMPPoZYGpxW9iIjJnnFlJSo6QFFRTBINxc3EgzHnTx0eyEBICbK3JIsIG9uHd4VezAaXFGwCyIvfaB7qMZLlsSCPaHPTPESfGLViTyOXJoQgsStckGX9D8CNS3UuYhcyVLkalHZKUJgb/ePuq7nDSUIS3pSlOkgJSAEpNjCQOG/jc8aLpPFUDfSm3me8337++gWf45JBG54eIqs8k5/MycOJRdoRlYNRURPGjiypKApYB1CPHz4GK9lrKVm5jmIpqThmyjQRr1fZ/W0c65zoa07CM9i/sRqSoc503iDHlce6pMMnRBSo7cbwfGiGadDnkGW5cRyBuny3PlQlKtJg+lX2a2Aqbvc6j0WellEyTF78ZPyq67kzCjOjTPBB0+gFhSHkGclBj7KgQR3ER6084V8qEo7QIgdw5E/KhqTjwAy4t78CD0vYx2DWpTaA6xv1gAJQOTgG0fe28NqVT03xZ20jyrt6wjSpK0jSoEH2tiIO45TXA8zy7qXnGpnQogHmOB8xB862OhnHKnGS3QhlwtO0XX+luLUI116hYr1anbh7Cnaa8s6iw12e+rGGy8uKKUlKSEEyuQmeGoi8EkCqTL0Cp3s3RhUHrCpS3k2bCTYC41LIgKJ2TyPhWet2cxK6V5a/rBxqUmIHWtTpCBYaR7SNPIiCLi4Mp2dPuJhCllaUEkExJ1ACSftSBvxvRjOFsq7TalWVOhV1tg/aQr7SJg2kb87LeLfM6Dtw5AHeP4eIHhVpEo0CIQo9wH+I6vgn310Lok6GcVhlndTjKfRSU+gmT4ik/L8AXC2kixWVK/pSggeQVFMGW4wHHtAXDUk+IIPuIqEtjm9z6IfWJPDs8QRxPEilxLSevulJHWq5GxSNx4oT6CmF3MW9ZGsAkKgGRsU8/EetLL70vqhGqHRChH3Cdwe6g8NMY2aHAYfj3b1SzTLUOsraWAUuApPgR8RVxhYUgGLEA+t+FZcXe0cv1woqbTFqOYdE8vWytWHWEqU0qE6gU+zIBCkQTLRO83VSL9K2VFnFKWEkBwQozqBIAKTO8xAvfsbm9dh6S4QpebeSRaQq28aVC/8ASRH8VIv0xkFpMpGpSRBF7pPAwL399Uk6YZK4id0TLi8OdK4CFqEeMK/1Gug9H+tHVFKhp1ALHPfauZ9BMWQ4puQUqsRNweBvvcQY+9O1dSyh9CQhJUAStMDneqxXqByBP0mOgYdaeJVaufZj7Y/6bP4LVdB+kxH1ZP8AFSTjMGVLBH/ltfgtVXKaXwtpZJX7A9hpSlBKQSSQABxJMAetdWY6NpZwyEbrSkk/dUozJI7pIHlQXoB0a7f7QsWTZA7+KvLYd5PKnHHu0lObT28Gl1Djk9HgW8uwqdGgdpwkgyO1JNyb2E38OdMjT+hsFXKNhO0C/KI9O+hWGH1sixsJ8x8qjzvNplCdgLn9eApaUtTE9Gl0CM7xyXgtDq0oXqAQSJKNAFwZtqkmOIJH2RQn9leCSELUpSd1LkgwbkSDAEhPAdk3oi1liXzLgkkQbkHlwokjoYUJHUrKYvpV7JvMGNxuPOmIzjSTJp8ozkPRxa0hanmUkq0RKkSQnUQFcSBfbh3Uz4TLnEJGlDbo5suhSjBIJIWEzCpG+9a4ctp6s9TiUrQnTIU2oSd1dtZSSZWCYuFqkTETqZS1C0FSwmyNUakdmD2kxqkKN1Se0q96iWjlg+5lTonSvsKKkLQUz2VAAnwAJpH6W5dC+tTsqNXibg+Y+FNGHxS1KJNwo7HYDa1aP4UKR1armIJ5jh5gX/pFBU6ZZtvkQ8EuD3U15RnCm4i4O48qAKwBbUUngdqtNLiiTXlB4StUzoOGzJt1MGx7zI99x5VzH6RMm0PdcNlnQofdUkQPVKZ8jRhjGFJmat5u1+1YZ1MSrTqH8ybg+YGnzonS5e3lT/APNjqLaOXJQTtWaL5SyNQmK9Xp3seel1DvYaMDiAFpKwVISdSwNylPaUB5A1npX0pbfT9UtCm13VrSsFKgLkagnREJMibmpMoxCUa19UXlBHYaH21EgDVyQNyf7Uj9LitSwvGvEuHZhmAGhuAEAgIHeTJ76zo7KwrAmcKSXQlKkELEjQoKCVGQYKdgeX8XdQ7C6VLTr2SlRPf3e+KixbyYlOoKB+0Lxf7Q34b+tVFrsnuqje5ahryjG6ReO0ZJ5FRnhwsPQVb6OYfQ88VfZEyeU70tZZizeTt+vnUr2NWqRqMHe+9XUiKPpdWYHS2o9cEqbKpIS4m4bNxuN/jSdpC8WsoQ2uHmySham1fu1DttmxMHYbz3U1ZLjArCYW91Yds3kfYb50DaZSrEPkpkh4mbA9lsjeg6g6iM/Rt0qwjYuCEAEkQZFrjgbbVfwzBTubkzttY/rehfRVQQzBkxtJk+Zo4ydUHl8qNe30F2qYK6VWaHaAMySRaII4XF+PdXAfpJ6TqedS1b6mQSDIKjEEHkBB867n02x/VtOKnTpCb25LUd9xFfM2Owjrril6R2lE2UjiSeBjjVJLgJF7G+RrAC1ETpU2o7+ySpKtv5h6V1TKcwaebQpAP1TrIJN4KgkmDAkSVCYE6a5Th8MUIdCoBW2Akakkk9a2dgTeATTR0R6VIw6Cw43+8cQrrAfZUNAAUNgIBNQiJDj9JZluOGqquCyzrC2kbltq/L6luTVv6R0SjwM0Q6Pt9gL/8ASZA/+Jsn5UDLLTbGOk/qUG0aW0BCRAAgULx79TuOTQrHvVnmqVVZiU2G6uPIbVljAqdVpTHwoBmGaaHdI3CQZ8Sr+1NnRBP1evcqO9Dkq3KSkXUdHyhE/aGxB2ojljqoAI7z4cCO439KkOJAF959J/2NV1YoyLEwZG8Wt5i5se6qA7LD+JvHomeN9/CtA8rcgWsRe88732ryXBy2IjwgiLb+1t31Ml0AxAipKkb2LkdkbzYb+PIc6qddpIm828hab+foKmxuYNJG89w+dCXMzSpWoCOU+XdyBFQTsVc8UNRP63ihCnoqTNcbqUb8agfSQsCLFIPfP5UeDpbk6tyVGJ50YyvH6SDwG/gaAONq2AvRNOXKbaClrCCb6RE+fKi48DyypEZupjig3IBZrgQ28tKTImR4G48CAYr1brb1Km5k7njXq9PG1FJ8nmHTbaBXTHGLbLRQSCNRkEg8AdvGheVt4Z43QUK46iFz3yRRrphgy4zqQe02dVt9OyvSx8qR231JIVJPfNZSdGjVjH0mytDTKeqQDqPaVAsBsNrTz7qUdF6dsnzFt9OhxRSfGxHnxpdx2CJWrSgpBPZB3FXmr3REXWxSbt51v1hmt2Wp3qZDATcySdqpRJ9H9GFg4PCCQYwrMiQfsJ4eVLzDiQvEnUU9t822smNiCKI9HkBWHw37pRGEYt2m1jsnZWx2+NLeGxakqxADi0yMQdKwOK0gfWCxTyPGaq4hlKjoPRuFNXgiTwjgOBpiaaCRYCO6lrou6Sk6gQf4iL23BFiLUyE0T+1IDP5mzmH0y5oWsMsC+tQSf8O/9q4rgE4fqwHMO64oydaHgi0kAaS0scN++u39P3EHENhwHSFpUCkjUkiIUEH2wNyI2oNm2Gwzp1O4Ft61nmNQ1TxPVKCgf5gfE1Wb3Dwx6opiTg8dg32yz+xhKglIQ4IDoCbaipIAUudyU3odiMOhklt1QdSCAoBIbUBB0qSoHtG43BieU08oZwmGTLTRStdlayokAX3XMb7UkdL3krcChEkQY7v96pF7lskaivc6h0PYRjMEkvNrc0LW3KjKtKT2NZG6tCkyeNEVNBtS0JGkJKUgcgG0ADyApX+iTpI41h3QtQ0FadM76tMK9wb9Ku5h0hH7W6FGAspM8AShJ+dRlx64PSU6eahk3CbzkJoLjH5MVJjMeNgZ8KEYrGBsFS7chxPgONZ6i3sjVk1HdsB4wleIUrgYHpNPuTOhpkCYJ3pFyx3rVm32h6E/nT2nDDTc7QNvj5VOfG8ctMhWGRZFqQS/a0G+rcSL7aZ399bOL/iA7zcW4d5In0Fa4PLAkagQZHI37r87VDiMp0t6dW5G47xMAbWHxpbYuSLxiQbk7k9x5RzEzvVJ/MiowDAJieVXWsHKYVBMAE+vPatMTpSCRbkYtcAb/ZMD9TUnFHGYUpG8m3rP5Ee+qr25V3CPPx8CfGKvOBYOkieIPCO/vodiTKUmbb+kAX8/fXHAd8Ss0WwLBVBO6BtzBqs3hyVbc/yojgjBSkn2jEcv1Arm/BZIp498tWPAk+/+3voZiseV86hzTNetcURZJNp32F/M386gbNeu6fD28UY/Q8nny9zLKV+QuxiSUhPCs1Wwj2nhWalovGWwdThOaUmuc9JOjSGX4nQ04ewrcIPFKu7keXhXRQ7Y0LzLBoxCFNubHj90j7U93wmsxs00c4xmSvsXKSRuFJukjxFF8ozoLGhyNQsCbT3E1VTjX8G4WioLQNgbpUDxSdxPd30xYNWHfTqLI1Dhb4gVaP0Kv6iti8GWVmLgmRPwqb9sChdO1SdIEwuYCQICUgQAKHNtqWQkbb1D2dE8n0v0RWlzL8JYGcM1YwYhMfI0m4LD6FOhCoT9Z2VDUi+J5HutTJ9G6wvK8Pt2UqRP8jryd/IUCaUpDyxuCtQ7xL5Njx86C9hiKTYzdHLH2QARPZuDdVwOFM7C5Bn9fqaW8ocugQR9XP8AmVTBhlWpiO+NAMm0mcj+lpSgXVgJPVqbVxk3RbUCCkX4b0q4XpOy4NXWaFkXSVFsgj+JPYX4kA05/SMSXXRE2m8RZJ3B3HdXM+lHREtIbxDY0tOWKd+rWJlP8pgkeEcqBLeTDxk4pUX876UpKAnXrjYdk+pTvSp16nV35elZRhecHb3T+dZLcSa5RorKbkMeU5g2hrTqHtqjw1W9wrXPsSS8qDYpbP8A9TdAGmLDwotmY+tA/wDTZ/BapzpfmYnnWxG3jFp9lah4KIrZLS1yq6o3Jk++tFNACp8LmykNqQIhW9PVW6QnqbQQ6MJP7QgcFnT7wR7xXSsOoSQfSLVy/o9i4xLHLrET/iFdMdGohSL/AO5vWF8TilkT90a3w9yeNp+4TbQBfaNh/aplI1GTN+HD9XqnhnSUwRcevlwPrVjBtTIjfYW+dZDTNJE6UgW29IPu8KidQgggkGTtbu/IVZdwzqN0Snnb5UKxDxBkpSfK+9RTJW5q+6CklIBiR3+HnQR/2U2gaZPrP5UQCymTpgHgB+r1tiWBaRAjjtXWTRVwzQ4+f69fWtmGwHU22Nqixb6UKQFGxWArTyEbE/q1HH8EEkRcKI0nYg7wZ3BFwfga6nyT9BAx2UK69xKRYOK9NRj3VMxkq1LCALnnRB3NvrXCRus/GPlUDuIUtUiR317OEpaVfsePlBa3XuezDJiwUhSkqJ5cK9RnLcnStOpRv316qdxLZhdPsgeldjQbO1EtKAPtEA+G5+VE0KsaCZvjwk3Q5ESVwNE/0kkDvMVnI0wBm2lbTfAoBAPmfdW3RXHp1FCrEg6eR7vGqWYKsY+1e2wmqGEVpUVXlIlMcwQb90TXXTsirQbzghQPdtQnDuEbKIjeDFGX3m1pCyYKh7IuonuFD8VhtCCoiOAHG/f4V02rLRi2jsH0RKnAwUgkKVfrdK7qKvZJiJUb8apl4/tCwRqAdMhQhafrFe0kbj+IUb+i/AJThFJUkEgp3F/Z29aC47B6cWsAagHrdohSZKldhXLfsm1VlStMIhwyh8Et6YI6tI3IjjHvppbNqUOjxBWDYmIkntjSEiFjY8YVxpvCbbUePyIBN+o5R09xI/aVpMkgDsi59kcO+TVvA9GUv5d1CgJUmx4pVCiD5GDVPp7mTbeIW24t5JISoJbQkSCkg/WEi5M+FXsjzZgdWku6Y1H/APqbsQkDTpJv7Zt3UvJetjEX6Tj7bJFlCFJJSRyIJB+FQYpGyfvH3C5o9nyR+2YnSSR1hVcQe0AoyBaZna1C2MOXHoEdlPHmT+Qq/gD5NA3U+cfvf6GvwWqsKy9QPD1qDOkw8f5GvwW6a6deoBmfpKeo16tRWwp0UCfRzDFzEtgAm+qwk9kFXyrruWNQmFIUD3pV+VI/0VYcF91fFDYA/qWJ9ySPOuiqxEGO6fdNed+JzvLXsjb6FacX3ZAwIN7eINXctWNckxHOqisTqtJHGxIm/cRvJqNOJANjAMzfmLEGdr+hrPUmNsZsyxSerspJPjNKD65Vc1fChzIg3HjHPbefOtHnSmbnhx/XfUObOigelIKtxA76KlkKTExVJWJCh2r936tUeJCdR7AuAY0g/HwPpQ2woI6Q5YQRpUk2nfv/ALUCGbLRiW3H3FEAaI1akgDTGlKZIsDYC5im9WGbPtNoIPNKfygjegmOyZlbzehpB7SYAGi5IA25EzygXtNEhK9mRJeUEOlWDR1oW2lIDgCjpMpKtyUnkZHnPOh7LNoojm606WoMhU6SNv8AYwagZUK9D0mVzxK+VsYnUYlDI68kjaTETXqsMp1Gwr1HsBsAGjvUE3qVo71ENzSD4GwfmOSMOCQkoXxKLDzTsfSlTF5KtDpSFJOxTNtQInjae6naL1Bm2XBaEKjdEeilj5VXVRKQvjFPJbShWHsgykpQmTvdRFyaodY4+8ygoKRrSAmDxNySRV5eVeNajLo2JHmRVbV2E3qju/RDDdhwGQRpPtfzcgKVFk/tNyVAuKMiLQHBw32pVyPpO/gW3OrUCVKSSHNSwUgKECT2TJBtuD3VYyfpAHVDUdK5Va8EqNoP9RsatOWrcmG2x1LIlgKbuBLZJ9m8kHdXypmU5bcwONwPcAn31wLph0kcRigjDuraDSAgltakSdzOkiY29aWsxzd5798866f41qX/ANxNWWSlQOULdj59IWIbVj2NCm3LEKAcRaCdzqIBvsTQTOMjQglTgQgjSpI1he8glSUcJSBHHVSm0yRBAFjIBAI9DarbuJdcI6xUxsIAA8gAKpKVvUXiqVE2JbSlRUmdPGd4tB8o9JqXo/i+qcUshJCyR2toFh8PfWMSbADdUAeJG/gBJ8qrMjTKPu2H8p2+Y8qYXgAxgx2aJWB+7BB3AoF0gVOIUeaW9v8ApN1qqsZz++P8jX4LdM4HchfKqiUayKzFepwWOg/RQm2JP/SHvcp019rwFKX0Wtww+rmtA/wpJ/1U04kSq3Efr5V5jrneeX4/Y3ek2xI3CJmBv2vf8IPwqJ3BXme/n+uP6NRYBwk6ZiJMxPcPiakOKV1evYzCRwIsm3fMn1pIZJQwRO6ptvI4mZIvF/QVWzJy+kbDfx/Xxq0WisBSVHafExG3Cw3qq/gyn2jaReJ4EnxvAqGWRC04QnYcTMCbRMVI6vab9n1unj/VPiKnSsLQZEelttzsJj3VEEJ03Mbe6QPn6VQsRq7VgCfQfAe+qbrQlwHUOwIKbkHrG7xabE2q4CREbVWQodcoKPZKFAkd6Le8CrQ5OlwSsZGj9nab63UlKV6VwJCkqUYICjBCgpMEyONLf7cRvRLK1oQyppKwtZdWvVt7cqOr/L6ml/pCdGJdA21kj+qFfOt34XTnOD+5jfFHKOOE19UMGU52kHtqisUnB6vVtS6eLMNdRL2D6ONRJ3NbJNQgwTWG2bxtrGna871ZJ1Ydu2xUP8xP+qqLyrQN6s4FRLOk8Cr3maoy0Sk6yJqupmiC0Vp1dUCA3EsW4x40IxLMXCqYcSKE4tFScBkvFSjxPPvohhsITvWmCY7arcR8BR7DYfuqSCqxgu6suYKKLIYqPEIriQAF6lE8E9hPlufW39NRqHbnmk+4j86xh1+0nilaveoqB9DV/MMP1ZSg+2lMrH3VqIJSe9KQgEcFahwpmPCF3yVFJrXOv3x/ka/Bbrea3zVuXj/I1+C3TXT/ADC+Z1EF1mplsRvWEgU6KakdP+jBr/wap4vK/wCxsUyOiNwZA4d80G6BtBOBat7Slq/zqHwTRkrgk3HgqNxq/XjXk+qd5pfdnounVYo/YqpZKEH7ygQOEWMfA+6ogtKUJRYKUUkxymRM7HY1bSOsuYt+v1+prJwhkgX8otEjzj40qHM4VyAACYtvtYQQY2vfzrZKdaVEKvseSgACSPWPKrCE3sRJglKjPmB6++qwehxQJFzpIA2Eid/yqDid5lKjqFwRPIE8JFV2WdQGr0EyIO58iRWcO5qQUX23jmPLb51jDyQkzHZIMDYgx5VDLIndYABk8+Pf4UNfw2ok6gJ5+73irC2x5R3n3i1hWrrqIUO4EkJvxPH9XqCRYwOWJZdWQslSgqQTNgUGR76E9KHB+0rPMIPq2g0x4RWtxSgkxzPfIpa6eWxi+9KD/kSPlW58Ll/7O/8AH+UZXxKOrCl9f4YJ66vVWYXeSJArFehc6MRYRuA+FRarmrEdmoEi5rzzNoiq3l6uwr+f/TUCk9kVYwCewr+f5CholckqkVGpurWm1QYgWrggOxNCMWqjGLFh4/Kg2LFQcR5aLq8fkKYMMmgWUpsf5j8qYcMKk4shNqr4m1Xim1UcYKk4Xnzpd1JJCuBBII8CL1FqqbFjt1CtNMR4AS5PFQq1j0fWzw0Nfgt1TUKJZmm/9DX4LVNdO/UKdSriDn3AbcqgNiJvVzDtiTaqzg7XnT3IlFUdc6HCMCxwkKPqtZ+FE9CoMKmTIvPEWtVHokP/AATH8n/6oy5h0yLDh+vea8fn/qS+7/c9Ri+SP2QOdWoH2tgJm8HunyPnVdhvUVALJJSR673nfj5VdxKQErIAnnAm2gb+dV8scKnDPL5ighTZ5gKWYSVQN5tbh439TWU4eBp2InaTOx4xJFxWgxa9Ku1wJ/8ArSfiTWuHdKokzEEf4E+t71DOQDXmCwoxFiYtyNGcpwrjzDj3WaQhRBAbUs+zqmyuyKXXPaPifjUreOWEdWD2NYciAe0BANxO3DavbvoMLitMFf2Rl92d8jJ/wJ3rG0LcbHWNlclIJSpITLYBUJcGpNpG5rKujr0KVKYHW6iWyI6tMiQog9qbWt30KHSnEqV2ndUkyFJQoQoQRCkxpMDs7W2qF3pC+oypyT276U/8wBKuHFIA7otFB/6+P+Mf0/0T3pe7DA6NLC9Kn0JJWENjQYWvq0uRb2B2gJ50L6R9AS4g4p1U/VNq7NvaIGk7wQFAzxrzfSbEDWQ5dUH2UWISESns9hWm0iDUDuePKQWyuUKShJEJ2b9nhaOe54zRcfR9uScVFceP18FJy1qpbi2OjTP8f+L+1eotXqe7cPYHpR//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7174" name="Picture 6" descr="http://buzzdemon.com/wp-content/uploads/2009/11/susan-boyle-makeov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905230"/>
            <a:ext cx="4059983" cy="3329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127667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4000" dirty="0" smtClean="0">
                <a:latin typeface="Humnst777 Lt BT" charset="0"/>
              </a:rPr>
              <a:t>Media Effects</a:t>
            </a:r>
          </a:p>
        </p:txBody>
      </p:sp>
      <p:sp>
        <p:nvSpPr>
          <p:cNvPr id="13315" name="Rectangle 3"/>
          <p:cNvSpPr>
            <a:spLocks noGrp="1" noChangeArrowheads="1"/>
          </p:cNvSpPr>
          <p:nvPr>
            <p:ph type="body" idx="1"/>
          </p:nvPr>
        </p:nvSpPr>
        <p:spPr/>
        <p:txBody>
          <a:bodyPr>
            <a:normAutofit fontScale="92500" lnSpcReduction="10000"/>
          </a:bodyPr>
          <a:lstStyle/>
          <a:p>
            <a:pPr>
              <a:lnSpc>
                <a:spcPct val="90000"/>
              </a:lnSpc>
              <a:spcAft>
                <a:spcPts val="600"/>
              </a:spcAft>
              <a:buClr>
                <a:srgbClr val="FFDC46"/>
              </a:buClr>
            </a:pPr>
            <a:r>
              <a:rPr lang="en-GB" sz="1800" dirty="0" smtClean="0">
                <a:latin typeface="Humnst777 Lt BT" charset="0"/>
              </a:rPr>
              <a:t>Some critics believe that audiences take in without question, and are influenced by anything, that the media throws at them. They describe the audience as </a:t>
            </a:r>
            <a:r>
              <a:rPr lang="en-GB" sz="1800" dirty="0" smtClean="0">
                <a:solidFill>
                  <a:srgbClr val="FF0000"/>
                </a:solidFill>
                <a:latin typeface="Humnst777 Lt BT" charset="0"/>
              </a:rPr>
              <a:t>passive. This is sometimes known as ‘the effects model’ or ‘the hypodermic syringe theory.’</a:t>
            </a:r>
          </a:p>
          <a:p>
            <a:pPr>
              <a:lnSpc>
                <a:spcPct val="90000"/>
              </a:lnSpc>
              <a:spcAft>
                <a:spcPts val="600"/>
              </a:spcAft>
              <a:buClr>
                <a:srgbClr val="FFDC46"/>
              </a:buClr>
            </a:pPr>
            <a:endParaRPr lang="en-GB" sz="1800" dirty="0" smtClean="0">
              <a:latin typeface="Humnst777 Lt BT" charset="0"/>
            </a:endParaRPr>
          </a:p>
          <a:p>
            <a:pPr>
              <a:lnSpc>
                <a:spcPct val="90000"/>
              </a:lnSpc>
              <a:spcAft>
                <a:spcPts val="600"/>
              </a:spcAft>
              <a:buClr>
                <a:srgbClr val="FFDC46"/>
              </a:buClr>
            </a:pPr>
            <a:r>
              <a:rPr lang="en-GB" sz="1800" dirty="0" smtClean="0">
                <a:latin typeface="Humnst777 Lt BT" charset="0"/>
              </a:rPr>
              <a:t>People who believe in the </a:t>
            </a:r>
            <a:r>
              <a:rPr lang="en-GB" sz="1800" dirty="0" smtClean="0">
                <a:solidFill>
                  <a:srgbClr val="FFDC46"/>
                </a:solidFill>
                <a:latin typeface="Humnst777 Lt BT" charset="0"/>
              </a:rPr>
              <a:t>effects model </a:t>
            </a:r>
            <a:r>
              <a:rPr lang="en-GB" sz="1800" dirty="0" smtClean="0">
                <a:latin typeface="Humnst777 Lt BT" charset="0"/>
              </a:rPr>
              <a:t>often assume that:</a:t>
            </a:r>
          </a:p>
          <a:p>
            <a:pPr>
              <a:lnSpc>
                <a:spcPct val="90000"/>
              </a:lnSpc>
              <a:spcAft>
                <a:spcPts val="600"/>
              </a:spcAft>
              <a:buClr>
                <a:srgbClr val="FFDC46"/>
              </a:buClr>
            </a:pPr>
            <a:endParaRPr lang="en-GB" sz="1800" dirty="0" smtClean="0">
              <a:latin typeface="Humnst777 Lt BT" charset="0"/>
            </a:endParaRPr>
          </a:p>
          <a:p>
            <a:pPr lvl="1">
              <a:lnSpc>
                <a:spcPct val="90000"/>
              </a:lnSpc>
              <a:spcAft>
                <a:spcPts val="600"/>
              </a:spcAft>
              <a:buClr>
                <a:srgbClr val="FFDC46"/>
              </a:buClr>
              <a:buFont typeface="Wingdings" charset="2"/>
              <a:buChar char="§"/>
            </a:pPr>
            <a:r>
              <a:rPr lang="en-GB" sz="2400" dirty="0" smtClean="0">
                <a:latin typeface="Humnst777 Lt BT" charset="0"/>
              </a:rPr>
              <a:t>people (and society) will be </a:t>
            </a:r>
            <a:r>
              <a:rPr lang="en-GB" sz="2400" dirty="0" smtClean="0">
                <a:solidFill>
                  <a:srgbClr val="FF0000"/>
                </a:solidFill>
                <a:latin typeface="Humnst777 Lt BT" charset="0"/>
              </a:rPr>
              <a:t>‘dumbed down</a:t>
            </a:r>
            <a:r>
              <a:rPr lang="en-GB" sz="2400" dirty="0" smtClean="0">
                <a:solidFill>
                  <a:srgbClr val="FFFFFF"/>
                </a:solidFill>
                <a:latin typeface="Humnst777 Lt BT" charset="0"/>
              </a:rPr>
              <a:t>’</a:t>
            </a:r>
            <a:r>
              <a:rPr lang="en-GB" sz="2400" dirty="0" smtClean="0">
                <a:latin typeface="Humnst777 Lt BT" charset="0"/>
              </a:rPr>
              <a:t> by watching reality TV</a:t>
            </a:r>
          </a:p>
          <a:p>
            <a:pPr lvl="1">
              <a:lnSpc>
                <a:spcPct val="90000"/>
              </a:lnSpc>
              <a:spcAft>
                <a:spcPts val="600"/>
              </a:spcAft>
              <a:buClr>
                <a:srgbClr val="FFDC46"/>
              </a:buClr>
              <a:buFont typeface="Wingdings" charset="2"/>
              <a:buChar char="§"/>
            </a:pPr>
            <a:r>
              <a:rPr lang="en-GB" sz="2400" dirty="0" smtClean="0">
                <a:latin typeface="Humnst777 Lt BT" charset="0"/>
              </a:rPr>
              <a:t>audiences may be </a:t>
            </a:r>
            <a:r>
              <a:rPr lang="en-GB" sz="2400" dirty="0" smtClean="0">
                <a:solidFill>
                  <a:srgbClr val="FF0000"/>
                </a:solidFill>
                <a:latin typeface="Humnst777 Lt BT" charset="0"/>
              </a:rPr>
              <a:t>influenced</a:t>
            </a:r>
            <a:r>
              <a:rPr lang="en-GB" sz="2400" dirty="0" smtClean="0">
                <a:solidFill>
                  <a:srgbClr val="FFDC46"/>
                </a:solidFill>
                <a:latin typeface="Humnst777 Lt BT" charset="0"/>
              </a:rPr>
              <a:t> </a:t>
            </a:r>
            <a:r>
              <a:rPr lang="en-GB" sz="2400" dirty="0" smtClean="0">
                <a:latin typeface="Humnst777 Lt BT" charset="0"/>
              </a:rPr>
              <a:t>by the ideas and values in some reality shows (e.g. celebrity, getting something for nothing, putting other people down, </a:t>
            </a:r>
            <a:r>
              <a:rPr lang="en-GB" sz="2400" dirty="0" err="1" smtClean="0">
                <a:latin typeface="Humnst777 Lt BT" charset="0"/>
              </a:rPr>
              <a:t>etc</a:t>
            </a:r>
            <a:r>
              <a:rPr lang="en-GB" sz="2400" dirty="0" smtClean="0">
                <a:latin typeface="Humnst777 Lt BT" charset="0"/>
              </a:rPr>
              <a:t>)</a:t>
            </a:r>
          </a:p>
          <a:p>
            <a:pPr lvl="1">
              <a:lnSpc>
                <a:spcPct val="90000"/>
              </a:lnSpc>
              <a:spcAft>
                <a:spcPts val="600"/>
              </a:spcAft>
              <a:buClr>
                <a:srgbClr val="FFDC46"/>
              </a:buClr>
              <a:buFont typeface="Wingdings" charset="2"/>
              <a:buChar char="§"/>
            </a:pPr>
            <a:r>
              <a:rPr lang="en-GB" sz="2400" dirty="0" smtClean="0">
                <a:latin typeface="Humnst777 Lt BT" charset="0"/>
              </a:rPr>
              <a:t>certain types of viewers – e.g. teenagers, lower social grades, the less educated – are </a:t>
            </a:r>
            <a:r>
              <a:rPr lang="en-GB" sz="2400" dirty="0" smtClean="0">
                <a:solidFill>
                  <a:srgbClr val="FF0000"/>
                </a:solidFill>
                <a:latin typeface="Humnst777 Lt BT" charset="0"/>
              </a:rPr>
              <a:t>more vulnerable </a:t>
            </a:r>
            <a:r>
              <a:rPr lang="en-GB" sz="2400" dirty="0" smtClean="0">
                <a:latin typeface="Humnst777 Lt BT" charset="0"/>
              </a:rPr>
              <a:t>to such influences. Reality TV is often said to inspire crime cases, ‘copycat’, anti-social or passive behaviour.</a:t>
            </a:r>
          </a:p>
          <a:p>
            <a:pPr>
              <a:lnSpc>
                <a:spcPct val="90000"/>
              </a:lnSpc>
              <a:spcBef>
                <a:spcPct val="0"/>
              </a:spcBef>
              <a:buFont typeface="Wingdings" charset="2"/>
              <a:buNone/>
            </a:pPr>
            <a:endParaRPr lang="en-US" sz="1800" dirty="0" smtClean="0">
              <a:latin typeface="Humnst777 Lt BT" charset="0"/>
            </a:endParaRPr>
          </a:p>
        </p:txBody>
      </p:sp>
    </p:spTree>
    <p:extLst>
      <p:ext uri="{BB962C8B-B14F-4D97-AF65-F5344CB8AC3E}">
        <p14:creationId xmlns:p14="http://schemas.microsoft.com/office/powerpoint/2010/main" val="248541974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4"/>
          <p:cNvSpPr>
            <a:spLocks noGrp="1"/>
          </p:cNvSpPr>
          <p:nvPr>
            <p:ph type="title"/>
          </p:nvPr>
        </p:nvSpPr>
        <p:spPr/>
        <p:txBody>
          <a:bodyPr/>
          <a:lstStyle/>
          <a:p>
            <a:r>
              <a:rPr lang="en-GB" sz="3600" smtClean="0">
                <a:latin typeface="Humnst777 Lt BT" charset="0"/>
              </a:rPr>
              <a:t>Satisfying Our Needs</a:t>
            </a:r>
            <a:endParaRPr lang="en-US" sz="3600" smtClean="0">
              <a:solidFill>
                <a:schemeClr val="tx1"/>
              </a:solidFill>
              <a:latin typeface="Humnst777 Lt BT" charset="0"/>
            </a:endParaRPr>
          </a:p>
        </p:txBody>
      </p:sp>
      <p:sp>
        <p:nvSpPr>
          <p:cNvPr id="16387" name="Content Placeholder 5"/>
          <p:cNvSpPr>
            <a:spLocks noGrp="1"/>
          </p:cNvSpPr>
          <p:nvPr>
            <p:ph idx="1"/>
          </p:nvPr>
        </p:nvSpPr>
        <p:spPr/>
        <p:txBody>
          <a:bodyPr>
            <a:normAutofit fontScale="92500" lnSpcReduction="20000"/>
          </a:bodyPr>
          <a:lstStyle/>
          <a:p>
            <a:pPr>
              <a:spcAft>
                <a:spcPts val="600"/>
              </a:spcAft>
              <a:buClr>
                <a:srgbClr val="FFDC46"/>
              </a:buClr>
            </a:pPr>
            <a:r>
              <a:rPr lang="en-GB" sz="2000" dirty="0" smtClean="0">
                <a:latin typeface="Humnst777 Lt BT" charset="0"/>
              </a:rPr>
              <a:t>The ‘Four Needs’ (or ‘Uses and Gratifications’) theory by </a:t>
            </a:r>
            <a:r>
              <a:rPr lang="en-GB" sz="2000" dirty="0" err="1" smtClean="0">
                <a:latin typeface="Humnst777 Lt BT" charset="0"/>
              </a:rPr>
              <a:t>Blumler</a:t>
            </a:r>
            <a:r>
              <a:rPr lang="en-GB" sz="2000" dirty="0" smtClean="0">
                <a:latin typeface="Humnst777 Lt BT" charset="0"/>
              </a:rPr>
              <a:t> and Katz suggests that audiences use the media in four different ways. </a:t>
            </a:r>
          </a:p>
          <a:p>
            <a:pPr>
              <a:spcAft>
                <a:spcPts val="600"/>
              </a:spcAft>
              <a:buClr>
                <a:srgbClr val="FFDC46"/>
              </a:buClr>
            </a:pPr>
            <a:endParaRPr lang="en-GB" sz="2000" dirty="0" smtClean="0">
              <a:latin typeface="Humnst777 Lt BT" charset="0"/>
            </a:endParaRPr>
          </a:p>
          <a:p>
            <a:pPr lvl="1">
              <a:lnSpc>
                <a:spcPct val="90000"/>
              </a:lnSpc>
              <a:buClr>
                <a:srgbClr val="FFDC46"/>
              </a:buClr>
            </a:pPr>
            <a:r>
              <a:rPr lang="en-GB" sz="2400" dirty="0" smtClean="0">
                <a:solidFill>
                  <a:srgbClr val="FFDC46"/>
                </a:solidFill>
                <a:latin typeface="Humnst777 Lt BT" charset="0"/>
              </a:rPr>
              <a:t>Entertainment and diversion</a:t>
            </a:r>
            <a:r>
              <a:rPr lang="en-GB" sz="2400" dirty="0" smtClean="0">
                <a:latin typeface="Humnst777 Lt BT" charset="0"/>
              </a:rPr>
              <a:t>: to find personal pleasure and enjoyment; emotional release from everyday life and its problems. </a:t>
            </a:r>
          </a:p>
          <a:p>
            <a:pPr lvl="1">
              <a:lnSpc>
                <a:spcPct val="90000"/>
              </a:lnSpc>
              <a:buClr>
                <a:srgbClr val="FFDC46"/>
              </a:buClr>
            </a:pPr>
            <a:r>
              <a:rPr lang="en-GB" sz="2400" dirty="0" smtClean="0">
                <a:solidFill>
                  <a:srgbClr val="FFDC46"/>
                </a:solidFill>
                <a:latin typeface="Humnst777 Lt BT" charset="0"/>
              </a:rPr>
              <a:t>Surveillance and information: </a:t>
            </a:r>
            <a:r>
              <a:rPr lang="en-GB" sz="2400" dirty="0" smtClean="0">
                <a:latin typeface="Humnst777 Lt BT" charset="0"/>
              </a:rPr>
              <a:t>to learn about the world, new experiences, other people; to satisfy curiosity; acquire new knowledge.</a:t>
            </a:r>
          </a:p>
          <a:p>
            <a:pPr lvl="1">
              <a:lnSpc>
                <a:spcPct val="90000"/>
              </a:lnSpc>
              <a:buClr>
                <a:srgbClr val="FFDC46"/>
              </a:buClr>
            </a:pPr>
            <a:r>
              <a:rPr lang="en-GB" sz="2400" dirty="0" smtClean="0">
                <a:solidFill>
                  <a:srgbClr val="FFDC46"/>
                </a:solidFill>
                <a:latin typeface="Humnst777 Lt BT" charset="0"/>
              </a:rPr>
              <a:t>Personal relationships: </a:t>
            </a:r>
            <a:r>
              <a:rPr lang="en-GB" sz="2400" dirty="0" smtClean="0">
                <a:latin typeface="Humnst777 Lt BT" charset="0"/>
              </a:rPr>
              <a:t>to enhance and explore relationships with other people, find companionship or substitute friendships on screen.</a:t>
            </a:r>
          </a:p>
          <a:p>
            <a:pPr lvl="1">
              <a:lnSpc>
                <a:spcPct val="90000"/>
              </a:lnSpc>
              <a:spcAft>
                <a:spcPts val="600"/>
              </a:spcAft>
              <a:buClr>
                <a:srgbClr val="FFDC46"/>
              </a:buClr>
            </a:pPr>
            <a:r>
              <a:rPr lang="en-GB" sz="2400" dirty="0" smtClean="0">
                <a:solidFill>
                  <a:srgbClr val="FFDC46"/>
                </a:solidFill>
                <a:latin typeface="Humnst777 Lt BT" charset="0"/>
              </a:rPr>
              <a:t>Personal identity: </a:t>
            </a:r>
            <a:r>
              <a:rPr lang="en-GB" sz="2400" dirty="0" smtClean="0">
                <a:latin typeface="Humnst777 Lt BT" charset="0"/>
              </a:rPr>
              <a:t>to find support and reinforcement for one’s values and beliefs; to help understand oneself; to help explore one own identity.</a:t>
            </a:r>
          </a:p>
          <a:p>
            <a:pPr lvl="1">
              <a:lnSpc>
                <a:spcPct val="90000"/>
              </a:lnSpc>
              <a:spcAft>
                <a:spcPts val="600"/>
              </a:spcAft>
              <a:buClr>
                <a:srgbClr val="FFDC46"/>
              </a:buClr>
            </a:pPr>
            <a:endParaRPr lang="en-US" sz="2400" dirty="0" smtClean="0">
              <a:latin typeface="Humnst777 Lt BT" charset="0"/>
            </a:endParaRPr>
          </a:p>
          <a:p>
            <a:pPr>
              <a:buClr>
                <a:srgbClr val="FFDC46"/>
              </a:buClr>
            </a:pPr>
            <a:r>
              <a:rPr lang="en-GB" sz="2000" dirty="0" smtClean="0">
                <a:latin typeface="Humnst777 Lt BT" charset="0"/>
              </a:rPr>
              <a:t>How far might these explain the popularity of reality TV with audiences?</a:t>
            </a:r>
            <a:endParaRPr lang="en-US" sz="2000" dirty="0" smtClean="0"/>
          </a:p>
        </p:txBody>
      </p:sp>
    </p:spTree>
    <p:extLst>
      <p:ext uri="{BB962C8B-B14F-4D97-AF65-F5344CB8AC3E}">
        <p14:creationId xmlns:p14="http://schemas.microsoft.com/office/powerpoint/2010/main" val="36821640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0"/>
          <p:cNvSpPr>
            <a:spLocks noGrp="1"/>
          </p:cNvSpPr>
          <p:nvPr>
            <p:ph type="title"/>
          </p:nvPr>
        </p:nvSpPr>
        <p:spPr>
          <a:xfrm>
            <a:off x="533400" y="457200"/>
            <a:ext cx="8153400" cy="1143000"/>
          </a:xfrm>
        </p:spPr>
        <p:txBody>
          <a:bodyPr>
            <a:normAutofit fontScale="90000"/>
          </a:bodyPr>
          <a:lstStyle/>
          <a:p>
            <a:r>
              <a:rPr lang="en-US" sz="4800" smtClean="0">
                <a:solidFill>
                  <a:schemeClr val="tx1"/>
                </a:solidFill>
                <a:latin typeface="Humnst777 Lt BT" charset="0"/>
              </a:rPr>
              <a:t>How do Audiences Watch?</a:t>
            </a:r>
            <a:r>
              <a:rPr lang="en-US" sz="4800" smtClean="0">
                <a:latin typeface="Humnst777 Lt BT" charset="0"/>
              </a:rPr>
              <a:t/>
            </a:r>
            <a:br>
              <a:rPr lang="en-US" sz="4800" smtClean="0">
                <a:latin typeface="Humnst777 Lt BT" charset="0"/>
              </a:rPr>
            </a:br>
            <a:r>
              <a:rPr lang="en-US" sz="3600" smtClean="0">
                <a:latin typeface="Humnst777 Lt BT" charset="0"/>
              </a:rPr>
              <a:t>Different ‘Readings’ of a Reality Show</a:t>
            </a:r>
          </a:p>
        </p:txBody>
      </p:sp>
      <p:sp>
        <p:nvSpPr>
          <p:cNvPr id="12291" name="Content Placeholder 11"/>
          <p:cNvSpPr>
            <a:spLocks noGrp="1"/>
          </p:cNvSpPr>
          <p:nvPr>
            <p:ph idx="1"/>
          </p:nvPr>
        </p:nvSpPr>
        <p:spPr/>
        <p:txBody>
          <a:bodyPr/>
          <a:lstStyle/>
          <a:p>
            <a:pPr>
              <a:spcAft>
                <a:spcPts val="600"/>
              </a:spcAft>
              <a:buClr>
                <a:srgbClr val="FFDC46"/>
              </a:buClr>
            </a:pPr>
            <a:r>
              <a:rPr lang="en-GB" sz="1800" dirty="0" smtClean="0">
                <a:latin typeface="Humnst777 Lt BT" charset="0"/>
              </a:rPr>
              <a:t>Some people find </a:t>
            </a:r>
            <a:r>
              <a:rPr lang="en-GB" sz="1800" i="1" dirty="0" smtClean="0">
                <a:latin typeface="Humnst777 Lt BT" charset="0"/>
              </a:rPr>
              <a:t>The X Factor</a:t>
            </a:r>
            <a:r>
              <a:rPr lang="en-GB" sz="1800" dirty="0" smtClean="0">
                <a:latin typeface="Humnst777 Lt BT" charset="0"/>
              </a:rPr>
              <a:t> offensive or tedious, others find it riveting; some find </a:t>
            </a:r>
            <a:r>
              <a:rPr lang="en-GB" sz="1800" i="1" dirty="0" smtClean="0">
                <a:latin typeface="Humnst777 Lt BT" charset="0"/>
              </a:rPr>
              <a:t>CBB </a:t>
            </a:r>
            <a:r>
              <a:rPr lang="en-GB" sz="1800" dirty="0" smtClean="0">
                <a:latin typeface="Humnst777 Lt BT" charset="0"/>
              </a:rPr>
              <a:t>fascinating, others find it idiotic. How you respond depends on who you are, your background, age, attitudes and values.</a:t>
            </a:r>
          </a:p>
          <a:p>
            <a:pPr>
              <a:spcAft>
                <a:spcPts val="600"/>
              </a:spcAft>
              <a:buClr>
                <a:srgbClr val="FFDC46"/>
              </a:buClr>
            </a:pPr>
            <a:endParaRPr lang="en-GB" sz="1800" dirty="0" smtClean="0">
              <a:latin typeface="Humnst777 Lt BT" charset="0"/>
            </a:endParaRPr>
          </a:p>
          <a:p>
            <a:pPr>
              <a:buClr>
                <a:srgbClr val="FFDC46"/>
              </a:buClr>
            </a:pPr>
            <a:r>
              <a:rPr lang="en-GB" sz="1800" dirty="0" smtClean="0">
                <a:latin typeface="Humnst777 Lt BT" charset="0"/>
              </a:rPr>
              <a:t>Some critics identify 3 main ways in which viewers react to – or ‘read’ – a text.</a:t>
            </a:r>
          </a:p>
          <a:p>
            <a:pPr lvl="1">
              <a:buClr>
                <a:srgbClr val="FFDC46"/>
              </a:buClr>
            </a:pPr>
            <a:r>
              <a:rPr lang="en-GB" sz="1600" dirty="0" smtClean="0">
                <a:solidFill>
                  <a:srgbClr val="FF0000"/>
                </a:solidFill>
                <a:latin typeface="Humnst777 Lt BT" charset="0"/>
              </a:rPr>
              <a:t>The preferred reading </a:t>
            </a:r>
            <a:r>
              <a:rPr lang="en-GB" sz="1600" dirty="0" smtClean="0">
                <a:latin typeface="Humnst777 Lt BT" charset="0"/>
              </a:rPr>
              <a:t>(the way the producers want you to see it) </a:t>
            </a:r>
          </a:p>
          <a:p>
            <a:pPr lvl="1">
              <a:spcAft>
                <a:spcPts val="600"/>
              </a:spcAft>
              <a:buClr>
                <a:srgbClr val="FFDC46"/>
              </a:buClr>
              <a:buFont typeface="Wingdings" charset="2"/>
              <a:buNone/>
            </a:pPr>
            <a:r>
              <a:rPr lang="en-GB" sz="1400" i="1" dirty="0" smtClean="0">
                <a:latin typeface="Humnst777 Lt BT" charset="0"/>
              </a:rPr>
              <a:t>	The X Factor is great family entertainment and full of lovely Cheryl Cole and talent.</a:t>
            </a:r>
          </a:p>
          <a:p>
            <a:pPr lvl="1">
              <a:buClr>
                <a:srgbClr val="FFDC46"/>
              </a:buClr>
            </a:pPr>
            <a:r>
              <a:rPr lang="en-GB" sz="1600" dirty="0" smtClean="0">
                <a:solidFill>
                  <a:srgbClr val="FF0000"/>
                </a:solidFill>
                <a:latin typeface="Humnst777 Lt BT" charset="0"/>
              </a:rPr>
              <a:t>The negotiated reading </a:t>
            </a:r>
          </a:p>
          <a:p>
            <a:pPr lvl="1">
              <a:spcAft>
                <a:spcPts val="600"/>
              </a:spcAft>
              <a:buClr>
                <a:srgbClr val="FFDC46"/>
              </a:buClr>
              <a:buFont typeface="Wingdings" charset="2"/>
              <a:buNone/>
            </a:pPr>
            <a:r>
              <a:rPr lang="en-GB" sz="1400" i="1" dirty="0" smtClean="0">
                <a:solidFill>
                  <a:srgbClr val="FF0000"/>
                </a:solidFill>
                <a:latin typeface="Humnst777 Lt BT" charset="0"/>
              </a:rPr>
              <a:t>	</a:t>
            </a:r>
            <a:r>
              <a:rPr lang="en-GB" sz="1400" i="1" dirty="0" smtClean="0">
                <a:latin typeface="Humnst777 Lt BT" charset="0"/>
              </a:rPr>
              <a:t>The X Factor is OK but only for older, undiscriminating, couch potatoes.</a:t>
            </a:r>
          </a:p>
          <a:p>
            <a:pPr lvl="1">
              <a:buClr>
                <a:srgbClr val="FFDC46"/>
              </a:buClr>
            </a:pPr>
            <a:r>
              <a:rPr lang="en-GB" sz="1600" dirty="0" smtClean="0">
                <a:solidFill>
                  <a:srgbClr val="FF0000"/>
                </a:solidFill>
                <a:latin typeface="Humnst777 Lt BT" charset="0"/>
              </a:rPr>
              <a:t>The oppositional reading </a:t>
            </a:r>
            <a:r>
              <a:rPr lang="en-GB" sz="1600" dirty="0" smtClean="0">
                <a:latin typeface="Humnst777 Lt BT" charset="0"/>
              </a:rPr>
              <a:t>(opposed to the way the producers want you to see it) </a:t>
            </a:r>
          </a:p>
          <a:p>
            <a:pPr lvl="1">
              <a:spcAft>
                <a:spcPts val="600"/>
              </a:spcAft>
              <a:buClr>
                <a:srgbClr val="FFDC46"/>
              </a:buClr>
              <a:buFont typeface="Wingdings" charset="2"/>
              <a:buNone/>
            </a:pPr>
            <a:r>
              <a:rPr lang="en-GB" sz="1400" i="1" dirty="0" smtClean="0">
                <a:latin typeface="Humnst777 Lt BT" charset="0"/>
              </a:rPr>
              <a:t>	The X Factor is offensive and degrading to contestants, is destroying the music industry, and undermines originality and creativity.</a:t>
            </a:r>
            <a:endParaRPr lang="en-US" sz="1400" i="1" dirty="0" smtClean="0">
              <a:latin typeface="Humnst777 Lt BT" charset="0"/>
            </a:endParaRPr>
          </a:p>
          <a:p>
            <a:pPr>
              <a:buClr>
                <a:srgbClr val="FFDC46"/>
              </a:buClr>
            </a:pPr>
            <a:r>
              <a:rPr lang="en-US" sz="2000" dirty="0" smtClean="0">
                <a:latin typeface="Humnst777 Lt BT" charset="0"/>
              </a:rPr>
              <a:t>How do </a:t>
            </a:r>
            <a:r>
              <a:rPr lang="en-US" sz="2000" i="1" dirty="0" smtClean="0">
                <a:latin typeface="Humnst777 Lt BT" charset="0"/>
              </a:rPr>
              <a:t>you</a:t>
            </a:r>
            <a:r>
              <a:rPr lang="en-US" sz="2000" dirty="0" smtClean="0">
                <a:latin typeface="Humnst777 Lt BT" charset="0"/>
              </a:rPr>
              <a:t> read </a:t>
            </a:r>
            <a:r>
              <a:rPr lang="en-US" sz="2000" i="1" dirty="0" smtClean="0">
                <a:latin typeface="Humnst777 Lt BT" charset="0"/>
              </a:rPr>
              <a:t>The X Factor</a:t>
            </a:r>
            <a:r>
              <a:rPr lang="en-US" sz="2000" dirty="0" smtClean="0">
                <a:latin typeface="Humnst777 Lt BT" charset="0"/>
              </a:rPr>
              <a:t>?</a:t>
            </a:r>
            <a:r>
              <a:rPr lang="en-US" sz="2000" dirty="0" smtClean="0">
                <a:latin typeface="Arial Narrow" charset="0"/>
              </a:rPr>
              <a:t> </a:t>
            </a:r>
          </a:p>
          <a:p>
            <a:pPr lvl="4"/>
            <a:endParaRPr lang="en-US" sz="1800" dirty="0" smtClean="0">
              <a:latin typeface="Arial Narrow" charset="0"/>
            </a:endParaRPr>
          </a:p>
          <a:p>
            <a:endParaRPr lang="en-US" dirty="0" smtClean="0"/>
          </a:p>
        </p:txBody>
      </p:sp>
    </p:spTree>
    <p:extLst>
      <p:ext uri="{BB962C8B-B14F-4D97-AF65-F5344CB8AC3E}">
        <p14:creationId xmlns:p14="http://schemas.microsoft.com/office/powerpoint/2010/main" val="66747002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solidFill>
                  <a:srgbClr val="FFFFFF"/>
                </a:solidFill>
                <a:latin typeface="Humnst777 Lt BT" charset="0"/>
              </a:rPr>
              <a:t>Targeting the Audience</a:t>
            </a:r>
          </a:p>
        </p:txBody>
      </p:sp>
      <p:sp>
        <p:nvSpPr>
          <p:cNvPr id="19459" name="Content Placeholder 2"/>
          <p:cNvSpPr>
            <a:spLocks noGrp="1"/>
          </p:cNvSpPr>
          <p:nvPr>
            <p:ph idx="1"/>
          </p:nvPr>
        </p:nvSpPr>
        <p:spPr>
          <a:xfrm>
            <a:off x="251520" y="404664"/>
            <a:ext cx="8229600" cy="5400600"/>
          </a:xfrm>
        </p:spPr>
        <p:txBody>
          <a:bodyPr>
            <a:noAutofit/>
          </a:bodyPr>
          <a:lstStyle/>
          <a:p>
            <a:pPr>
              <a:lnSpc>
                <a:spcPct val="90000"/>
              </a:lnSpc>
              <a:buFontTx/>
              <a:buNone/>
            </a:pPr>
            <a:r>
              <a:rPr lang="en-GB" sz="2800" dirty="0" smtClean="0">
                <a:solidFill>
                  <a:srgbClr val="FFDC46"/>
                </a:solidFill>
                <a:latin typeface="Humnst777 Lt BT" charset="0"/>
              </a:rPr>
              <a:t>Scheduling</a:t>
            </a:r>
          </a:p>
          <a:p>
            <a:pPr>
              <a:lnSpc>
                <a:spcPct val="90000"/>
              </a:lnSpc>
              <a:buClr>
                <a:srgbClr val="FFDC46"/>
              </a:buClr>
            </a:pPr>
            <a:r>
              <a:rPr lang="en-GB" sz="2000" dirty="0" smtClean="0">
                <a:latin typeface="Humnst777 Lt BT" charset="0"/>
              </a:rPr>
              <a:t>finding the right time-slot for the target audience's needs; </a:t>
            </a:r>
          </a:p>
          <a:p>
            <a:pPr>
              <a:lnSpc>
                <a:spcPct val="90000"/>
              </a:lnSpc>
              <a:buClr>
                <a:srgbClr val="FFDC46"/>
              </a:buClr>
            </a:pPr>
            <a:r>
              <a:rPr lang="en-GB" sz="2000" dirty="0" smtClean="0">
                <a:latin typeface="Humnst777 Lt BT" charset="0"/>
              </a:rPr>
              <a:t>‘stripping’ a programme at the same time daily over a week</a:t>
            </a:r>
          </a:p>
          <a:p>
            <a:pPr>
              <a:lnSpc>
                <a:spcPct val="90000"/>
              </a:lnSpc>
              <a:buClr>
                <a:srgbClr val="FFDC46"/>
              </a:buClr>
            </a:pPr>
            <a:r>
              <a:rPr lang="en-GB" sz="2000" dirty="0" smtClean="0">
                <a:latin typeface="Humnst777 Lt BT" charset="0"/>
              </a:rPr>
              <a:t>running repeats, extras, special events</a:t>
            </a:r>
          </a:p>
          <a:p>
            <a:pPr>
              <a:lnSpc>
                <a:spcPct val="90000"/>
              </a:lnSpc>
              <a:spcAft>
                <a:spcPts val="1200"/>
              </a:spcAft>
              <a:buClr>
                <a:srgbClr val="FFDC46"/>
              </a:buClr>
            </a:pPr>
            <a:r>
              <a:rPr lang="en-GB" sz="2000" dirty="0" smtClean="0">
                <a:latin typeface="Humnst777 Lt BT" charset="0"/>
              </a:rPr>
              <a:t>personalising with online and on-demand downloads	</a:t>
            </a:r>
          </a:p>
          <a:p>
            <a:pPr>
              <a:lnSpc>
                <a:spcPct val="90000"/>
              </a:lnSpc>
              <a:buFontTx/>
              <a:buNone/>
            </a:pPr>
            <a:r>
              <a:rPr lang="en-GB" sz="2800" dirty="0" smtClean="0">
                <a:solidFill>
                  <a:srgbClr val="FFDC46"/>
                </a:solidFill>
                <a:latin typeface="Humnst777 Lt BT" charset="0"/>
              </a:rPr>
              <a:t>Interactivity</a:t>
            </a:r>
            <a:r>
              <a:rPr lang="en-GB" sz="2000" dirty="0" smtClean="0">
                <a:latin typeface="Humnst777 Lt BT" charset="0"/>
              </a:rPr>
              <a:t> (the latest buzzword – what every producer wants to achieve)</a:t>
            </a:r>
          </a:p>
          <a:p>
            <a:pPr>
              <a:lnSpc>
                <a:spcPct val="90000"/>
              </a:lnSpc>
              <a:spcAft>
                <a:spcPts val="1200"/>
              </a:spcAft>
              <a:buClr>
                <a:srgbClr val="FFDC46"/>
              </a:buClr>
            </a:pPr>
            <a:r>
              <a:rPr lang="en-GB" sz="2000" dirty="0" smtClean="0">
                <a:latin typeface="Humnst777 Lt BT" charset="0"/>
              </a:rPr>
              <a:t>phone-ins, votes, competitions, web-based forums, chat-rooms, social network groups, text-message updates etc.</a:t>
            </a:r>
          </a:p>
          <a:p>
            <a:pPr>
              <a:lnSpc>
                <a:spcPct val="90000"/>
              </a:lnSpc>
              <a:buClr>
                <a:srgbClr val="FFDC46"/>
              </a:buClr>
              <a:buFont typeface="Wingdings" charset="2"/>
              <a:buNone/>
            </a:pPr>
            <a:r>
              <a:rPr lang="en-GB" dirty="0" smtClean="0">
                <a:solidFill>
                  <a:srgbClr val="FFDC46"/>
                </a:solidFill>
                <a:latin typeface="Humnst777 Lt BT" charset="0"/>
              </a:rPr>
              <a:t>Synergy</a:t>
            </a:r>
            <a:r>
              <a:rPr lang="en-GB" dirty="0" smtClean="0">
                <a:latin typeface="Humnst777 Lt BT" charset="0"/>
              </a:rPr>
              <a:t> </a:t>
            </a:r>
          </a:p>
          <a:p>
            <a:pPr>
              <a:lnSpc>
                <a:spcPct val="90000"/>
              </a:lnSpc>
              <a:buClr>
                <a:srgbClr val="FFDC46"/>
              </a:buClr>
            </a:pPr>
            <a:r>
              <a:rPr lang="en-GB" sz="2000" dirty="0" smtClean="0">
                <a:latin typeface="Humnst777 Lt BT" charset="0"/>
              </a:rPr>
              <a:t>keeping you interested through cross-media promotions – merchandising, websites, presenters/participants on TV and radio talk-shows, photo-opportunities and PR stories in the press, lifestyle and celeb magazines and so on.</a:t>
            </a:r>
            <a:endParaRPr lang="en-US" sz="2000" dirty="0" smtClean="0">
              <a:latin typeface="Humnst777 Lt BT" charset="0"/>
            </a:endParaRPr>
          </a:p>
          <a:p>
            <a:pPr>
              <a:spcBef>
                <a:spcPct val="50000"/>
              </a:spcBef>
              <a:buClr>
                <a:srgbClr val="FFDC46"/>
              </a:buClr>
            </a:pPr>
            <a:r>
              <a:rPr lang="en-US" dirty="0" smtClean="0">
                <a:latin typeface="Humnst777 Lt BT" charset="0"/>
              </a:rPr>
              <a:t>Which methods work for </a:t>
            </a:r>
            <a:r>
              <a:rPr lang="en-US" i="1" dirty="0" smtClean="0">
                <a:latin typeface="Humnst777 Lt BT" charset="0"/>
              </a:rPr>
              <a:t>you</a:t>
            </a:r>
            <a:r>
              <a:rPr lang="en-US" dirty="0" smtClean="0">
                <a:latin typeface="Humnst777 Lt BT" charset="0"/>
              </a:rPr>
              <a:t>?</a:t>
            </a:r>
            <a:endParaRPr lang="en-US" dirty="0" smtClean="0"/>
          </a:p>
        </p:txBody>
      </p:sp>
    </p:spTree>
    <p:extLst>
      <p:ext uri="{BB962C8B-B14F-4D97-AF65-F5344CB8AC3E}">
        <p14:creationId xmlns:p14="http://schemas.microsoft.com/office/powerpoint/2010/main" val="377544716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Group Activity- Reality Bites</a:t>
            </a:r>
            <a:endParaRPr lang="en-NZ" b="1" dirty="0"/>
          </a:p>
        </p:txBody>
      </p:sp>
      <p:sp>
        <p:nvSpPr>
          <p:cNvPr id="3" name="Content Placeholder 2"/>
          <p:cNvSpPr>
            <a:spLocks noGrp="1"/>
          </p:cNvSpPr>
          <p:nvPr>
            <p:ph idx="1"/>
          </p:nvPr>
        </p:nvSpPr>
        <p:spPr/>
        <p:txBody>
          <a:bodyPr>
            <a:noAutofit/>
          </a:bodyPr>
          <a:lstStyle/>
          <a:p>
            <a:r>
              <a:rPr lang="en-NZ" sz="2800" dirty="0" smtClean="0"/>
              <a:t>Get into groups of 4-5 and complete the following hand out. </a:t>
            </a:r>
          </a:p>
          <a:p>
            <a:pPr marL="0" indent="0">
              <a:buNone/>
            </a:pPr>
            <a:endParaRPr lang="en-NZ" sz="2800" dirty="0"/>
          </a:p>
          <a:p>
            <a:r>
              <a:rPr lang="en-NZ" sz="2800" dirty="0" smtClean="0"/>
              <a:t>You will have 15minutes to complete the task. </a:t>
            </a:r>
          </a:p>
          <a:p>
            <a:r>
              <a:rPr lang="en-NZ" sz="2800" dirty="0" smtClean="0"/>
              <a:t>Be prepared to share and justify your answers</a:t>
            </a:r>
            <a:r>
              <a:rPr lang="en-NZ" sz="2800" dirty="0" smtClean="0">
                <a:sym typeface="Wingdings" pitchFamily="2" charset="2"/>
              </a:rPr>
              <a:t></a:t>
            </a:r>
            <a:endParaRPr lang="en-NZ" sz="2800" dirty="0" smtClean="0"/>
          </a:p>
          <a:p>
            <a:endParaRPr lang="en-NZ" sz="2800" dirty="0" smtClean="0"/>
          </a:p>
          <a:p>
            <a:pPr algn="ctr"/>
            <a:r>
              <a:rPr lang="en-NZ" sz="1800" b="1" i="1" dirty="0" smtClean="0"/>
              <a:t>These questions will help you to formulate your point of view when it comes time to write.</a:t>
            </a:r>
            <a:endParaRPr lang="en-NZ" sz="1800" b="1" i="1" dirty="0"/>
          </a:p>
        </p:txBody>
      </p:sp>
    </p:spTree>
    <p:extLst>
      <p:ext uri="{BB962C8B-B14F-4D97-AF65-F5344CB8AC3E}">
        <p14:creationId xmlns:p14="http://schemas.microsoft.com/office/powerpoint/2010/main" val="1731174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b="1" dirty="0" smtClean="0"/>
              <a:t>Positives and Negatives </a:t>
            </a:r>
            <a:endParaRPr lang="en-NZ" b="1" dirty="0"/>
          </a:p>
        </p:txBody>
      </p:sp>
      <p:sp>
        <p:nvSpPr>
          <p:cNvPr id="3" name="Content Placeholder 2"/>
          <p:cNvSpPr>
            <a:spLocks noGrp="1"/>
          </p:cNvSpPr>
          <p:nvPr>
            <p:ph idx="1"/>
          </p:nvPr>
        </p:nvSpPr>
        <p:spPr>
          <a:xfrm>
            <a:off x="457200" y="1600200"/>
            <a:ext cx="8229600" cy="820688"/>
          </a:xfrm>
        </p:spPr>
        <p:txBody>
          <a:bodyPr>
            <a:noAutofit/>
          </a:bodyPr>
          <a:lstStyle/>
          <a:p>
            <a:pPr marL="0" indent="0">
              <a:buNone/>
            </a:pPr>
            <a:r>
              <a:rPr lang="en-NZ" sz="3600" b="1" dirty="0" smtClean="0"/>
              <a:t>As a class we are going to brainstorm as many positive and negatives of Reality Television.</a:t>
            </a:r>
          </a:p>
          <a:p>
            <a:pPr marL="0" indent="0">
              <a:buNone/>
            </a:pPr>
            <a:endParaRPr lang="en-NZ" sz="3600" b="1" dirty="0"/>
          </a:p>
          <a:p>
            <a:pPr marL="0" indent="0">
              <a:buNone/>
            </a:pPr>
            <a:r>
              <a:rPr lang="en-NZ" sz="3600" b="1" dirty="0" smtClean="0"/>
              <a:t>Try to think of specific examples, to help back up your argument </a:t>
            </a:r>
            <a:r>
              <a:rPr lang="en-NZ" sz="3600" b="1" dirty="0" smtClean="0">
                <a:sym typeface="Wingdings" pitchFamily="2" charset="2"/>
              </a:rPr>
              <a:t></a:t>
            </a:r>
          </a:p>
          <a:p>
            <a:pPr marL="0" indent="0">
              <a:buNone/>
            </a:pPr>
            <a:r>
              <a:rPr lang="en-NZ" sz="3600" b="1" dirty="0" smtClean="0">
                <a:sym typeface="Wingdings" pitchFamily="2" charset="2"/>
              </a:rPr>
              <a:t>Split your page into 2 halves and rule up your page.</a:t>
            </a:r>
          </a:p>
          <a:p>
            <a:pPr marL="0" indent="0" algn="ctr">
              <a:buNone/>
            </a:pPr>
            <a:endParaRPr lang="en-NZ" sz="3600" b="1" dirty="0">
              <a:sym typeface="Wingdings" pitchFamily="2" charset="2"/>
            </a:endParaRPr>
          </a:p>
          <a:p>
            <a:pPr marL="0" indent="0">
              <a:buNone/>
            </a:pPr>
            <a:endParaRPr lang="en-NZ" sz="3600" b="1" dirty="0" smtClean="0">
              <a:sym typeface="Wingdings" pitchFamily="2" charset="2"/>
            </a:endParaRPr>
          </a:p>
        </p:txBody>
      </p:sp>
    </p:spTree>
    <p:extLst>
      <p:ext uri="{BB962C8B-B14F-4D97-AF65-F5344CB8AC3E}">
        <p14:creationId xmlns:p14="http://schemas.microsoft.com/office/powerpoint/2010/main" val="221957159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2800" b="1" dirty="0"/>
              <a:t>Editing:  How many mistakes can you find?</a:t>
            </a:r>
            <a:br>
              <a:rPr lang="en-NZ" sz="2800" b="1" dirty="0"/>
            </a:br>
            <a:endParaRPr lang="en-NZ" sz="2800" b="1" dirty="0"/>
          </a:p>
        </p:txBody>
      </p:sp>
      <p:sp>
        <p:nvSpPr>
          <p:cNvPr id="3" name="Content Placeholder 2"/>
          <p:cNvSpPr>
            <a:spLocks noGrp="1"/>
          </p:cNvSpPr>
          <p:nvPr>
            <p:ph idx="1"/>
          </p:nvPr>
        </p:nvSpPr>
        <p:spPr/>
        <p:txBody>
          <a:bodyPr/>
          <a:lstStyle/>
          <a:p>
            <a:pPr marL="0" indent="0">
              <a:buNone/>
            </a:pPr>
            <a:r>
              <a:rPr lang="en-NZ" sz="4000" dirty="0" smtClean="0"/>
              <a:t>Anthony </a:t>
            </a:r>
            <a:r>
              <a:rPr lang="en-NZ" sz="4000" dirty="0"/>
              <a:t>Visits </a:t>
            </a:r>
            <a:r>
              <a:rPr lang="en-NZ" sz="4000" dirty="0" smtClean="0"/>
              <a:t>Nick</a:t>
            </a:r>
          </a:p>
          <a:p>
            <a:endParaRPr lang="en-NZ" dirty="0"/>
          </a:p>
          <a:p>
            <a:pPr marL="0" indent="0">
              <a:buNone/>
            </a:pPr>
            <a:r>
              <a:rPr lang="en-NZ" dirty="0"/>
              <a:t>On </a:t>
            </a:r>
            <a:r>
              <a:rPr lang="en-NZ" dirty="0" err="1"/>
              <a:t>sunday</a:t>
            </a:r>
            <a:r>
              <a:rPr lang="en-NZ" dirty="0"/>
              <a:t>, Anthony went over to Nicks house to play</a:t>
            </a:r>
          </a:p>
          <a:p>
            <a:pPr marL="0" indent="0">
              <a:buNone/>
            </a:pPr>
            <a:r>
              <a:rPr lang="en-NZ" dirty="0"/>
              <a:t>basketball.  They played a gam of one-on-one.  Anthony</a:t>
            </a:r>
          </a:p>
          <a:p>
            <a:pPr marL="0" indent="0">
              <a:buNone/>
            </a:pPr>
            <a:r>
              <a:rPr lang="en-NZ" dirty="0"/>
              <a:t>made six baskets, </a:t>
            </a:r>
            <a:r>
              <a:rPr lang="en-NZ" dirty="0" err="1"/>
              <a:t>bute</a:t>
            </a:r>
            <a:r>
              <a:rPr lang="en-NZ" dirty="0"/>
              <a:t> nick made eight  Nick was the winner</a:t>
            </a:r>
            <a:r>
              <a:rPr lang="en-NZ" dirty="0" smtClean="0"/>
              <a:t>.</a:t>
            </a:r>
          </a:p>
          <a:p>
            <a:pPr marL="0" indent="0">
              <a:buNone/>
            </a:pPr>
            <a:endParaRPr lang="en-NZ" dirty="0"/>
          </a:p>
          <a:p>
            <a:pPr marL="0" indent="0">
              <a:buNone/>
            </a:pPr>
            <a:r>
              <a:rPr lang="en-NZ" dirty="0"/>
              <a:t>After the game, both boys </a:t>
            </a:r>
            <a:r>
              <a:rPr lang="en-NZ" dirty="0" err="1"/>
              <a:t>whent</a:t>
            </a:r>
            <a:r>
              <a:rPr lang="en-NZ" dirty="0"/>
              <a:t> in side to have some</a:t>
            </a:r>
          </a:p>
          <a:p>
            <a:pPr marL="0" indent="0">
              <a:buNone/>
            </a:pPr>
            <a:r>
              <a:rPr lang="en-NZ" dirty="0"/>
              <a:t>snack’s and watch television.</a:t>
            </a:r>
          </a:p>
        </p:txBody>
      </p:sp>
    </p:spTree>
    <p:extLst>
      <p:ext uri="{BB962C8B-B14F-4D97-AF65-F5344CB8AC3E}">
        <p14:creationId xmlns:p14="http://schemas.microsoft.com/office/powerpoint/2010/main" val="336838452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33400"/>
            <a:ext cx="8712968" cy="990600"/>
          </a:xfrm>
        </p:spPr>
        <p:txBody>
          <a:bodyPr>
            <a:noAutofit/>
          </a:bodyPr>
          <a:lstStyle/>
          <a:p>
            <a:r>
              <a:rPr lang="en-NZ" sz="2800" b="1" dirty="0"/>
              <a:t>Editing:  How many mistakes can you find?</a:t>
            </a:r>
            <a:br>
              <a:rPr lang="en-NZ" sz="2800" b="1" dirty="0"/>
            </a:br>
            <a:endParaRPr lang="en-NZ" sz="2800" b="1" dirty="0"/>
          </a:p>
        </p:txBody>
      </p:sp>
      <p:sp>
        <p:nvSpPr>
          <p:cNvPr id="3" name="Content Placeholder 2"/>
          <p:cNvSpPr>
            <a:spLocks noGrp="1"/>
          </p:cNvSpPr>
          <p:nvPr>
            <p:ph idx="1"/>
          </p:nvPr>
        </p:nvSpPr>
        <p:spPr/>
        <p:txBody>
          <a:bodyPr/>
          <a:lstStyle/>
          <a:p>
            <a:pPr marL="0" indent="0">
              <a:buNone/>
            </a:pPr>
            <a:r>
              <a:rPr lang="en-NZ" sz="3600" dirty="0"/>
              <a:t>Miniature Golf</a:t>
            </a:r>
            <a:endParaRPr lang="en-NZ" sz="3600" dirty="0" smtClean="0"/>
          </a:p>
          <a:p>
            <a:pPr marL="0" indent="0">
              <a:buNone/>
            </a:pPr>
            <a:endParaRPr lang="en-NZ" dirty="0"/>
          </a:p>
          <a:p>
            <a:pPr marL="0" indent="0">
              <a:buNone/>
            </a:pPr>
            <a:r>
              <a:rPr lang="en-NZ" dirty="0" smtClean="0"/>
              <a:t>Phil </a:t>
            </a:r>
            <a:r>
              <a:rPr lang="en-NZ" dirty="0"/>
              <a:t>Matthew, and Andrew played miniature golf.  On the </a:t>
            </a:r>
            <a:r>
              <a:rPr lang="en-NZ" dirty="0" smtClean="0"/>
              <a:t>first hole</a:t>
            </a:r>
            <a:r>
              <a:rPr lang="en-NZ" dirty="0"/>
              <a:t>, Phil got a hole-in-one!  At another hole, Matthew's </a:t>
            </a:r>
            <a:r>
              <a:rPr lang="en-NZ" dirty="0" smtClean="0"/>
              <a:t>Ball went </a:t>
            </a:r>
            <a:r>
              <a:rPr lang="en-NZ" dirty="0"/>
              <a:t>into the water  The best </a:t>
            </a:r>
            <a:r>
              <a:rPr lang="en-NZ" dirty="0" err="1"/>
              <a:t>golfur</a:t>
            </a:r>
            <a:r>
              <a:rPr lang="en-NZ" dirty="0"/>
              <a:t> of the day was </a:t>
            </a:r>
            <a:r>
              <a:rPr lang="en-NZ" dirty="0" smtClean="0"/>
              <a:t>Andrew who </a:t>
            </a:r>
            <a:r>
              <a:rPr lang="en-NZ" dirty="0"/>
              <a:t>finished with a score of 28.  Everyone had a grate </a:t>
            </a:r>
            <a:r>
              <a:rPr lang="en-NZ" dirty="0" err="1"/>
              <a:t>tim</a:t>
            </a:r>
            <a:endParaRPr lang="en-NZ" dirty="0"/>
          </a:p>
        </p:txBody>
      </p:sp>
    </p:spTree>
    <p:extLst>
      <p:ext uri="{BB962C8B-B14F-4D97-AF65-F5344CB8AC3E}">
        <p14:creationId xmlns:p14="http://schemas.microsoft.com/office/powerpoint/2010/main" val="62432807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eaLnBrk="1" hangingPunct="1"/>
            <a:r>
              <a:rPr lang="en-NZ" b="1" dirty="0" smtClean="0"/>
              <a:t>Achievement Standard 1.5</a:t>
            </a:r>
            <a:endParaRPr lang="en-GB" b="1" dirty="0" smtClean="0"/>
          </a:p>
        </p:txBody>
      </p:sp>
      <p:sp>
        <p:nvSpPr>
          <p:cNvPr id="9219" name="Rectangle 3"/>
          <p:cNvSpPr>
            <a:spLocks noGrp="1" noChangeArrowheads="1"/>
          </p:cNvSpPr>
          <p:nvPr>
            <p:ph type="body" idx="1"/>
          </p:nvPr>
        </p:nvSpPr>
        <p:spPr>
          <a:xfrm>
            <a:off x="457200" y="1484784"/>
            <a:ext cx="8229600" cy="4968552"/>
          </a:xfrm>
        </p:spPr>
        <p:txBody>
          <a:bodyPr/>
          <a:lstStyle/>
          <a:p>
            <a:pPr eaLnBrk="1" hangingPunct="1">
              <a:lnSpc>
                <a:spcPct val="80000"/>
              </a:lnSpc>
            </a:pPr>
            <a:endParaRPr lang="en-GB" sz="2400" dirty="0" smtClean="0"/>
          </a:p>
          <a:p>
            <a:pPr>
              <a:lnSpc>
                <a:spcPct val="80000"/>
              </a:lnSpc>
            </a:pPr>
            <a:r>
              <a:rPr lang="en-NZ" b="1" dirty="0" smtClean="0"/>
              <a:t>Worth </a:t>
            </a:r>
            <a:r>
              <a:rPr lang="en-US" dirty="0" smtClean="0"/>
              <a:t>3 credits</a:t>
            </a:r>
            <a:endParaRPr lang="en-NZ" dirty="0"/>
          </a:p>
          <a:p>
            <a:pPr eaLnBrk="1" hangingPunct="1">
              <a:lnSpc>
                <a:spcPct val="80000"/>
              </a:lnSpc>
            </a:pPr>
            <a:endParaRPr lang="en-GB" dirty="0"/>
          </a:p>
          <a:p>
            <a:pPr eaLnBrk="1" hangingPunct="1">
              <a:lnSpc>
                <a:spcPct val="80000"/>
              </a:lnSpc>
            </a:pPr>
            <a:r>
              <a:rPr lang="en-GB" sz="2400" dirty="0" smtClean="0"/>
              <a:t>You are writing a </a:t>
            </a:r>
            <a:r>
              <a:rPr lang="en-GB" sz="2400" b="1" dirty="0" smtClean="0"/>
              <a:t>persuasive article</a:t>
            </a:r>
            <a:r>
              <a:rPr lang="en-GB" sz="2400" dirty="0" smtClean="0"/>
              <a:t> to be published in a book that will explain </a:t>
            </a:r>
            <a:r>
              <a:rPr lang="en-GB" sz="2400" b="1" dirty="0" smtClean="0"/>
              <a:t>young people’s views to an adult audience</a:t>
            </a:r>
            <a:r>
              <a:rPr lang="en-GB" sz="2400" dirty="0" smtClean="0"/>
              <a:t>.</a:t>
            </a:r>
          </a:p>
          <a:p>
            <a:pPr marL="0" indent="0" eaLnBrk="1" hangingPunct="1">
              <a:lnSpc>
                <a:spcPct val="80000"/>
              </a:lnSpc>
              <a:buNone/>
            </a:pPr>
            <a:endParaRPr lang="en-GB" sz="2400" dirty="0" smtClean="0"/>
          </a:p>
          <a:p>
            <a:pPr>
              <a:lnSpc>
                <a:spcPct val="80000"/>
              </a:lnSpc>
            </a:pPr>
            <a:r>
              <a:rPr lang="en-GB" dirty="0"/>
              <a:t>Your piece of writing should be at least 350 words.</a:t>
            </a:r>
          </a:p>
          <a:p>
            <a:pPr eaLnBrk="1" hangingPunct="1">
              <a:lnSpc>
                <a:spcPct val="80000"/>
              </a:lnSpc>
            </a:pPr>
            <a:endParaRPr lang="en-GB" sz="2400" dirty="0" smtClean="0"/>
          </a:p>
          <a:p>
            <a:pPr eaLnBrk="1" hangingPunct="1">
              <a:lnSpc>
                <a:spcPct val="80000"/>
              </a:lnSpc>
            </a:pPr>
            <a:r>
              <a:rPr lang="en-GB" sz="2400" dirty="0" smtClean="0"/>
              <a:t>Your article should clearly present your opinion about the topic. </a:t>
            </a:r>
          </a:p>
          <a:p>
            <a:pPr marL="0" indent="0" eaLnBrk="1" hangingPunct="1">
              <a:lnSpc>
                <a:spcPct val="80000"/>
              </a:lnSpc>
              <a:buNone/>
            </a:pPr>
            <a:endParaRPr lang="en-GB" sz="2400" dirty="0" smtClean="0"/>
          </a:p>
          <a:p>
            <a:pPr eaLnBrk="1" hangingPunct="1">
              <a:lnSpc>
                <a:spcPct val="80000"/>
              </a:lnSpc>
            </a:pPr>
            <a:r>
              <a:rPr lang="en-GB" sz="2400" dirty="0" smtClean="0"/>
              <a:t>You may argue one side of a topic or you may present arguments for both sides.</a:t>
            </a:r>
          </a:p>
        </p:txBody>
      </p:sp>
    </p:spTree>
    <p:extLst>
      <p:ext uri="{BB962C8B-B14F-4D97-AF65-F5344CB8AC3E}">
        <p14:creationId xmlns:p14="http://schemas.microsoft.com/office/powerpoint/2010/main" val="23362850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10 Types of Reality Shows</a:t>
            </a:r>
            <a:endParaRPr lang="en-NZ" b="1" dirty="0"/>
          </a:p>
        </p:txBody>
      </p:sp>
      <p:sp>
        <p:nvSpPr>
          <p:cNvPr id="3" name="Content Placeholder 2"/>
          <p:cNvSpPr>
            <a:spLocks noGrp="1"/>
          </p:cNvSpPr>
          <p:nvPr>
            <p:ph idx="1"/>
          </p:nvPr>
        </p:nvSpPr>
        <p:spPr/>
        <p:txBody>
          <a:bodyPr>
            <a:normAutofit fontScale="92500" lnSpcReduction="20000"/>
          </a:bodyPr>
          <a:lstStyle/>
          <a:p>
            <a:pPr marL="0" indent="0">
              <a:buNone/>
            </a:pPr>
            <a:r>
              <a:rPr lang="en-NZ" b="1" dirty="0" smtClean="0"/>
              <a:t>1.Talk </a:t>
            </a:r>
            <a:r>
              <a:rPr lang="en-NZ" b="1" dirty="0"/>
              <a:t>Shows</a:t>
            </a:r>
            <a:endParaRPr lang="en-NZ" dirty="0"/>
          </a:p>
          <a:p>
            <a:pPr marL="0" indent="0">
              <a:buNone/>
            </a:pPr>
            <a:r>
              <a:rPr lang="en-NZ" b="1" dirty="0" smtClean="0"/>
              <a:t>2.Game </a:t>
            </a:r>
            <a:r>
              <a:rPr lang="en-NZ" b="1" dirty="0"/>
              <a:t>Shows</a:t>
            </a:r>
            <a:endParaRPr lang="en-NZ" dirty="0"/>
          </a:p>
          <a:p>
            <a:pPr marL="0" indent="0">
              <a:buNone/>
            </a:pPr>
            <a:r>
              <a:rPr lang="en-NZ" b="1" dirty="0" smtClean="0"/>
              <a:t>3.Celebrity </a:t>
            </a:r>
            <a:r>
              <a:rPr lang="en-NZ" b="1" dirty="0"/>
              <a:t>Shows</a:t>
            </a:r>
            <a:r>
              <a:rPr lang="en-NZ" dirty="0"/>
              <a:t> - these include celebrity documentary style shows like </a:t>
            </a:r>
            <a:r>
              <a:rPr lang="en-NZ" i="1" dirty="0"/>
              <a:t>Keeping Up With the </a:t>
            </a:r>
            <a:r>
              <a:rPr lang="en-NZ" i="1" dirty="0" err="1"/>
              <a:t>Kardashians</a:t>
            </a:r>
            <a:r>
              <a:rPr lang="en-NZ" dirty="0"/>
              <a:t> and </a:t>
            </a:r>
            <a:r>
              <a:rPr lang="en-NZ" i="1" dirty="0"/>
              <a:t>Kathy Griffin: Life on the D List</a:t>
            </a:r>
            <a:r>
              <a:rPr lang="en-NZ" dirty="0"/>
              <a:t>, as well as celeb based dating shows like </a:t>
            </a:r>
            <a:r>
              <a:rPr lang="en-NZ" i="1" dirty="0" err="1"/>
              <a:t>Flavor</a:t>
            </a:r>
            <a:r>
              <a:rPr lang="en-NZ" i="1" dirty="0"/>
              <a:t> of Love</a:t>
            </a:r>
            <a:r>
              <a:rPr lang="en-NZ" dirty="0"/>
              <a:t> and </a:t>
            </a:r>
            <a:r>
              <a:rPr lang="en-NZ" i="1" dirty="0"/>
              <a:t>Rock of Love</a:t>
            </a:r>
            <a:endParaRPr lang="en-NZ" dirty="0"/>
          </a:p>
          <a:p>
            <a:pPr marL="0" indent="0">
              <a:buNone/>
            </a:pPr>
            <a:r>
              <a:rPr lang="en-NZ" b="1" dirty="0" smtClean="0"/>
              <a:t>4.Fly </a:t>
            </a:r>
            <a:r>
              <a:rPr lang="en-NZ" b="1" dirty="0"/>
              <a:t>on the Wall Shows</a:t>
            </a:r>
            <a:r>
              <a:rPr lang="en-NZ" dirty="0"/>
              <a:t> - these include shows like </a:t>
            </a:r>
            <a:r>
              <a:rPr lang="en-NZ" i="1" dirty="0"/>
              <a:t>Big Brother</a:t>
            </a:r>
            <a:r>
              <a:rPr lang="en-NZ" dirty="0"/>
              <a:t>, whose premise is simply throwing people into a unique living situation and filming the results</a:t>
            </a:r>
          </a:p>
          <a:p>
            <a:pPr marL="0" indent="0">
              <a:buNone/>
            </a:pPr>
            <a:r>
              <a:rPr lang="en-NZ" b="1" dirty="0" smtClean="0"/>
              <a:t>5.Dating </a:t>
            </a:r>
            <a:r>
              <a:rPr lang="en-NZ" b="1" dirty="0"/>
              <a:t>Shows</a:t>
            </a:r>
            <a:r>
              <a:rPr lang="en-NZ" dirty="0"/>
              <a:t> - these include single episode dating shows like </a:t>
            </a:r>
            <a:r>
              <a:rPr lang="en-NZ" i="1" dirty="0"/>
              <a:t>Fifth Wheel</a:t>
            </a:r>
            <a:r>
              <a:rPr lang="en-NZ" dirty="0"/>
              <a:t> as well as dating shows that depict a search for a partner over several episodes, like </a:t>
            </a:r>
            <a:r>
              <a:rPr lang="en-NZ" i="1" dirty="0"/>
              <a:t>The Bachelor</a:t>
            </a:r>
            <a:r>
              <a:rPr lang="en-NZ" dirty="0"/>
              <a:t> and </a:t>
            </a:r>
            <a:r>
              <a:rPr lang="en-NZ" i="1" dirty="0"/>
              <a:t>The Bachelorette</a:t>
            </a:r>
            <a:endParaRPr lang="en-NZ" dirty="0"/>
          </a:p>
          <a:p>
            <a:pPr marL="0" indent="0">
              <a:buNone/>
            </a:pPr>
            <a:r>
              <a:rPr lang="en-NZ" b="1" dirty="0" smtClean="0"/>
              <a:t>6.Competition </a:t>
            </a:r>
            <a:r>
              <a:rPr lang="en-NZ" b="1" dirty="0"/>
              <a:t>Shows</a:t>
            </a:r>
            <a:r>
              <a:rPr lang="en-NZ" dirty="0"/>
              <a:t> - these shows are different from game shows in that they span several episodes and include things like </a:t>
            </a:r>
            <a:r>
              <a:rPr lang="en-NZ" i="1" dirty="0" smtClean="0"/>
              <a:t>Survivor </a:t>
            </a:r>
            <a:r>
              <a:rPr lang="en-NZ" dirty="0" smtClean="0"/>
              <a:t>and</a:t>
            </a:r>
            <a:r>
              <a:rPr lang="en-NZ" dirty="0"/>
              <a:t> </a:t>
            </a:r>
            <a:r>
              <a:rPr lang="en-NZ" i="1" dirty="0">
                <a:hlinkClick r:id="rId2" tooltip="The Amazing Race Television Show"/>
              </a:rPr>
              <a:t>The Amazing Race</a:t>
            </a:r>
            <a:endParaRPr lang="en-NZ" dirty="0"/>
          </a:p>
          <a:p>
            <a:endParaRPr lang="en-NZ" dirty="0"/>
          </a:p>
        </p:txBody>
      </p:sp>
    </p:spTree>
    <p:extLst>
      <p:ext uri="{BB962C8B-B14F-4D97-AF65-F5344CB8AC3E}">
        <p14:creationId xmlns:p14="http://schemas.microsoft.com/office/powerpoint/2010/main" val="254421536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10 Types </a:t>
            </a:r>
            <a:r>
              <a:rPr lang="en-NZ" b="1" dirty="0"/>
              <a:t>of Reality Shows</a:t>
            </a:r>
            <a:endParaRPr lang="en-NZ" dirty="0"/>
          </a:p>
        </p:txBody>
      </p:sp>
      <p:sp>
        <p:nvSpPr>
          <p:cNvPr id="3" name="Content Placeholder 2"/>
          <p:cNvSpPr>
            <a:spLocks noGrp="1"/>
          </p:cNvSpPr>
          <p:nvPr>
            <p:ph idx="1"/>
          </p:nvPr>
        </p:nvSpPr>
        <p:spPr/>
        <p:txBody>
          <a:bodyPr>
            <a:normAutofit fontScale="92500"/>
          </a:bodyPr>
          <a:lstStyle/>
          <a:p>
            <a:pPr marL="0" indent="0">
              <a:buNone/>
            </a:pPr>
            <a:r>
              <a:rPr lang="en-NZ" b="1" dirty="0" smtClean="0"/>
              <a:t>7.Job </a:t>
            </a:r>
            <a:r>
              <a:rPr lang="en-NZ" b="1" dirty="0"/>
              <a:t>Based Shows</a:t>
            </a:r>
            <a:r>
              <a:rPr lang="en-NZ" dirty="0"/>
              <a:t> - these programs have a competition component but the prize and the challenges are all based around a particular career. Think of </a:t>
            </a:r>
            <a:r>
              <a:rPr lang="en-NZ" i="1" dirty="0"/>
              <a:t>The Apprentice</a:t>
            </a:r>
            <a:r>
              <a:rPr lang="en-NZ" dirty="0"/>
              <a:t>, </a:t>
            </a:r>
            <a:r>
              <a:rPr lang="en-NZ" i="1" dirty="0"/>
              <a:t>Top Chef</a:t>
            </a:r>
            <a:r>
              <a:rPr lang="en-NZ" dirty="0"/>
              <a:t> and </a:t>
            </a:r>
            <a:r>
              <a:rPr lang="en-NZ" i="1" dirty="0"/>
              <a:t>Project Runway</a:t>
            </a:r>
            <a:endParaRPr lang="en-NZ" dirty="0"/>
          </a:p>
          <a:p>
            <a:pPr marL="0" indent="0">
              <a:buNone/>
            </a:pPr>
            <a:r>
              <a:rPr lang="en-NZ" b="1" dirty="0" smtClean="0"/>
              <a:t>8.Hoax </a:t>
            </a:r>
            <a:r>
              <a:rPr lang="en-NZ" b="1" dirty="0"/>
              <a:t>Based Shows</a:t>
            </a:r>
            <a:r>
              <a:rPr lang="en-NZ" dirty="0"/>
              <a:t> - hoax based reality shows feature the manipulation of either all of the participants or some of the participants. This includes shows like </a:t>
            </a:r>
            <a:r>
              <a:rPr lang="en-NZ" i="1" dirty="0"/>
              <a:t>My Big Fat Obnoxious Fiancée</a:t>
            </a:r>
            <a:r>
              <a:rPr lang="en-NZ" dirty="0"/>
              <a:t> and </a:t>
            </a:r>
            <a:r>
              <a:rPr lang="en-NZ" i="1" dirty="0"/>
              <a:t>Joe Millionaire</a:t>
            </a:r>
            <a:endParaRPr lang="en-NZ" dirty="0"/>
          </a:p>
          <a:p>
            <a:pPr marL="0" indent="0">
              <a:buNone/>
            </a:pPr>
            <a:r>
              <a:rPr lang="en-NZ" b="1" dirty="0" smtClean="0"/>
              <a:t>9. Hidden </a:t>
            </a:r>
            <a:r>
              <a:rPr lang="en-NZ" b="1" dirty="0"/>
              <a:t>Camera Shows</a:t>
            </a:r>
            <a:r>
              <a:rPr lang="en-NZ" dirty="0"/>
              <a:t> - Hidden camera shows are in the style of </a:t>
            </a:r>
            <a:r>
              <a:rPr lang="en-NZ" i="1" dirty="0"/>
              <a:t>Candid Camera</a:t>
            </a:r>
            <a:r>
              <a:rPr lang="en-NZ" dirty="0"/>
              <a:t> and </a:t>
            </a:r>
            <a:r>
              <a:rPr lang="en-NZ" i="1" dirty="0" err="1"/>
              <a:t>Punk'd</a:t>
            </a:r>
            <a:endParaRPr lang="en-NZ" dirty="0"/>
          </a:p>
          <a:p>
            <a:pPr marL="0" indent="0">
              <a:buNone/>
            </a:pPr>
            <a:r>
              <a:rPr lang="en-NZ" b="1" dirty="0" smtClean="0"/>
              <a:t>10. Talent </a:t>
            </a:r>
            <a:r>
              <a:rPr lang="en-NZ" b="1" dirty="0"/>
              <a:t>Shows</a:t>
            </a:r>
            <a:r>
              <a:rPr lang="en-NZ" dirty="0"/>
              <a:t> - these are among the most popular reality shows and include things like </a:t>
            </a:r>
            <a:r>
              <a:rPr lang="en-NZ" i="1" dirty="0"/>
              <a:t>American Idol</a:t>
            </a:r>
            <a:r>
              <a:rPr lang="en-NZ" dirty="0"/>
              <a:t> and </a:t>
            </a:r>
            <a:r>
              <a:rPr lang="en-NZ" i="1" dirty="0"/>
              <a:t>America's Got Talent</a:t>
            </a:r>
            <a:endParaRPr lang="en-NZ" dirty="0"/>
          </a:p>
          <a:p>
            <a:endParaRPr lang="en-NZ" dirty="0"/>
          </a:p>
        </p:txBody>
      </p:sp>
    </p:spTree>
    <p:extLst>
      <p:ext uri="{BB962C8B-B14F-4D97-AF65-F5344CB8AC3E}">
        <p14:creationId xmlns:p14="http://schemas.microsoft.com/office/powerpoint/2010/main" val="263033780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Could you be a reality Star?</a:t>
            </a:r>
            <a:endParaRPr lang="en-NZ" b="1" dirty="0"/>
          </a:p>
        </p:txBody>
      </p:sp>
      <p:sp>
        <p:nvSpPr>
          <p:cNvPr id="3" name="Content Placeholder 2"/>
          <p:cNvSpPr>
            <a:spLocks noGrp="1"/>
          </p:cNvSpPr>
          <p:nvPr>
            <p:ph idx="1"/>
          </p:nvPr>
        </p:nvSpPr>
        <p:spPr>
          <a:xfrm>
            <a:off x="457200" y="1412776"/>
            <a:ext cx="8229600" cy="5064224"/>
          </a:xfrm>
        </p:spPr>
        <p:txBody>
          <a:bodyPr/>
          <a:lstStyle/>
          <a:p>
            <a:pPr marL="0" indent="0">
              <a:buNone/>
            </a:pPr>
            <a:r>
              <a:rPr lang="en-NZ" dirty="0" smtClean="0"/>
              <a:t>Producers look for people who are:</a:t>
            </a:r>
          </a:p>
          <a:p>
            <a:pPr>
              <a:buFont typeface="Wingdings" pitchFamily="2" charset="2"/>
              <a:buChar char="ü"/>
            </a:pPr>
            <a:r>
              <a:rPr lang="en-NZ" dirty="0" smtClean="0">
                <a:solidFill>
                  <a:srgbClr val="FF0000"/>
                </a:solidFill>
              </a:rPr>
              <a:t>Opinionated</a:t>
            </a:r>
            <a:r>
              <a:rPr lang="en-NZ" dirty="0" smtClean="0"/>
              <a:t> and </a:t>
            </a:r>
            <a:r>
              <a:rPr lang="en-NZ" dirty="0" smtClean="0">
                <a:solidFill>
                  <a:srgbClr val="FF0000"/>
                </a:solidFill>
              </a:rPr>
              <a:t>outspoken </a:t>
            </a:r>
            <a:r>
              <a:rPr lang="en-NZ" dirty="0" smtClean="0"/>
              <a:t>and</a:t>
            </a:r>
          </a:p>
          <a:p>
            <a:pPr>
              <a:buFont typeface="Wingdings" pitchFamily="2" charset="2"/>
              <a:buChar char="ü"/>
            </a:pPr>
            <a:r>
              <a:rPr lang="en-NZ" dirty="0" smtClean="0"/>
              <a:t>Display </a:t>
            </a:r>
            <a:r>
              <a:rPr lang="en-NZ" dirty="0">
                <a:solidFill>
                  <a:srgbClr val="FF0000"/>
                </a:solidFill>
              </a:rPr>
              <a:t>o</a:t>
            </a:r>
            <a:r>
              <a:rPr lang="en-NZ" dirty="0" smtClean="0">
                <a:solidFill>
                  <a:srgbClr val="FF0000"/>
                </a:solidFill>
              </a:rPr>
              <a:t>utrageous behaviour</a:t>
            </a:r>
            <a:r>
              <a:rPr lang="en-NZ" dirty="0" smtClean="0"/>
              <a:t> while being</a:t>
            </a:r>
          </a:p>
          <a:p>
            <a:pPr>
              <a:buFont typeface="Wingdings" pitchFamily="2" charset="2"/>
              <a:buChar char="ü"/>
            </a:pPr>
            <a:r>
              <a:rPr lang="en-NZ" dirty="0" smtClean="0">
                <a:solidFill>
                  <a:srgbClr val="FF0000"/>
                </a:solidFill>
              </a:rPr>
              <a:t>Attention seekers </a:t>
            </a:r>
            <a:r>
              <a:rPr lang="en-NZ" dirty="0" smtClean="0"/>
              <a:t>and sometimes be</a:t>
            </a:r>
          </a:p>
          <a:p>
            <a:pPr>
              <a:buFont typeface="Wingdings" pitchFamily="2" charset="2"/>
              <a:buChar char="ü"/>
            </a:pPr>
            <a:r>
              <a:rPr lang="en-NZ" dirty="0" smtClean="0">
                <a:solidFill>
                  <a:srgbClr val="FF0000"/>
                </a:solidFill>
              </a:rPr>
              <a:t>Aggressive </a:t>
            </a:r>
            <a:r>
              <a:rPr lang="en-NZ" dirty="0" smtClean="0"/>
              <a:t>towards other</a:t>
            </a:r>
          </a:p>
          <a:p>
            <a:pPr marL="0" indent="0">
              <a:buNone/>
            </a:pPr>
            <a:endParaRPr lang="en-NZ" dirty="0"/>
          </a:p>
          <a:p>
            <a:pPr marL="0" indent="0">
              <a:buNone/>
            </a:pPr>
            <a:r>
              <a:rPr lang="en-NZ" dirty="0" smtClean="0"/>
              <a:t>Then they mix these crazy cats with:</a:t>
            </a:r>
          </a:p>
          <a:p>
            <a:pPr>
              <a:buFont typeface="Wingdings" pitchFamily="2" charset="2"/>
              <a:buChar char="ü"/>
            </a:pPr>
            <a:r>
              <a:rPr lang="en-NZ" dirty="0" smtClean="0"/>
              <a:t>Shy, quiet and seemingly “normal” people</a:t>
            </a:r>
          </a:p>
          <a:p>
            <a:pPr>
              <a:buFont typeface="Wingdings" pitchFamily="2" charset="2"/>
              <a:buChar char="ü"/>
            </a:pPr>
            <a:r>
              <a:rPr lang="en-NZ" dirty="0" smtClean="0"/>
              <a:t>PLUS more opinionated and aggressive people to create </a:t>
            </a:r>
            <a:endParaRPr lang="en-NZ" dirty="0"/>
          </a:p>
          <a:p>
            <a:pPr marL="0" indent="0">
              <a:buNone/>
            </a:pPr>
            <a:endParaRPr lang="en-NZ" dirty="0"/>
          </a:p>
        </p:txBody>
      </p:sp>
      <p:sp>
        <p:nvSpPr>
          <p:cNvPr id="4" name="Rectangle 3"/>
          <p:cNvSpPr/>
          <p:nvPr/>
        </p:nvSpPr>
        <p:spPr>
          <a:xfrm>
            <a:off x="294231" y="5733256"/>
            <a:ext cx="8555548"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CONFLICT AND DRAMA</a:t>
            </a:r>
            <a:endParaRPr lang="en-US" sz="54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83823547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path" presetSubtype="0" accel="50000" decel="50000" fill="hold" grpId="0" nodeType="clickEffect">
                                  <p:stCondLst>
                                    <p:cond delay="0"/>
                                  </p:stCondLst>
                                  <p:childTnLst>
                                    <p:animMotion origin="layout" path="M 0 0 C 0 0.033 0.027 0.06 0.06 0.06 C 0.099 0.06 0.113 0.03 0.119 0.012 L 0.125 -0.012 C 0.131 -0.03 0.146 -0.06 0.19 -0.06 C 0.218 -0.06 0.25 -0.033 0.25 0 C 0.25 0.033 0.218 0.06 0.19 0.06 C 0.146 0.06 0.131 0.03 0.125 0.012 L 0.119 -0.012 C 0.113 -0.03 0.099 -0.06 0.06 -0.06 C 0.027 -0.06 0 -0.033 0 0 Z" pathEditMode="relative" ptsTypes="">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How real is it?</a:t>
            </a:r>
            <a:endParaRPr lang="en-NZ" b="1" dirty="0"/>
          </a:p>
        </p:txBody>
      </p:sp>
      <p:sp>
        <p:nvSpPr>
          <p:cNvPr id="3" name="Content Placeholder 2"/>
          <p:cNvSpPr>
            <a:spLocks noGrp="1"/>
          </p:cNvSpPr>
          <p:nvPr>
            <p:ph idx="1"/>
          </p:nvPr>
        </p:nvSpPr>
        <p:spPr/>
        <p:txBody>
          <a:bodyPr/>
          <a:lstStyle/>
          <a:p>
            <a:r>
              <a:rPr lang="en-NZ" dirty="0"/>
              <a:t>Generally there are hundreds of hours worth of footage , cut and edited to make an episode which is generally between 22 to 48 minutes long!</a:t>
            </a:r>
          </a:p>
          <a:p>
            <a:endParaRPr lang="en-NZ" dirty="0" smtClean="0"/>
          </a:p>
          <a:p>
            <a:r>
              <a:rPr lang="en-NZ" dirty="0" smtClean="0"/>
              <a:t>Scenes are reshoot. </a:t>
            </a:r>
          </a:p>
          <a:p>
            <a:endParaRPr lang="en-NZ" dirty="0"/>
          </a:p>
          <a:p>
            <a:r>
              <a:rPr lang="en-NZ" dirty="0" smtClean="0"/>
              <a:t>Hair, make up and stylists to help them get ready for the day.</a:t>
            </a:r>
          </a:p>
          <a:p>
            <a:endParaRPr lang="en-NZ" dirty="0"/>
          </a:p>
          <a:p>
            <a:r>
              <a:rPr lang="en-NZ" dirty="0" smtClean="0"/>
              <a:t>Ads promoting the show use voice clips to misconstrue what really happens in a episode.</a:t>
            </a:r>
            <a:endParaRPr lang="en-NZ" dirty="0"/>
          </a:p>
        </p:txBody>
      </p:sp>
    </p:spTree>
    <p:extLst>
      <p:ext uri="{BB962C8B-B14F-4D97-AF65-F5344CB8AC3E}">
        <p14:creationId xmlns:p14="http://schemas.microsoft.com/office/powerpoint/2010/main" val="417030012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Mark Schedule</a:t>
            </a:r>
            <a:endParaRPr lang="en-NZ"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30380646"/>
              </p:ext>
            </p:extLst>
          </p:nvPr>
        </p:nvGraphicFramePr>
        <p:xfrm>
          <a:off x="395536" y="2060848"/>
          <a:ext cx="8229601" cy="3901440"/>
        </p:xfrm>
        <a:graphic>
          <a:graphicData uri="http://schemas.openxmlformats.org/drawingml/2006/table">
            <a:tbl>
              <a:tblPr>
                <a:tableStyleId>{5C22544A-7EE6-4342-B048-85BDC9FD1C3A}</a:tableStyleId>
              </a:tblPr>
              <a:tblGrid>
                <a:gridCol w="2742103"/>
                <a:gridCol w="2743749"/>
                <a:gridCol w="2743749"/>
              </a:tblGrid>
              <a:tr h="167640">
                <a:tc>
                  <a:txBody>
                    <a:bodyPr/>
                    <a:lstStyle/>
                    <a:p>
                      <a:pPr algn="ctr">
                        <a:spcBef>
                          <a:spcPts val="200"/>
                        </a:spcBef>
                        <a:spcAft>
                          <a:spcPts val="200"/>
                        </a:spcAft>
                      </a:pPr>
                      <a:r>
                        <a:rPr lang="en-GB" sz="2400">
                          <a:effectLst/>
                        </a:rPr>
                        <a:t>Achievement</a:t>
                      </a:r>
                      <a:endParaRPr lang="en-NZ" sz="2400" b="1">
                        <a:effectLst/>
                        <a:latin typeface="Arial"/>
                        <a:ea typeface="Times New Roman"/>
                      </a:endParaRPr>
                    </a:p>
                  </a:txBody>
                  <a:tcPr marL="68580" marR="68580" marT="0" marB="0"/>
                </a:tc>
                <a:tc>
                  <a:txBody>
                    <a:bodyPr/>
                    <a:lstStyle/>
                    <a:p>
                      <a:pPr algn="ctr">
                        <a:spcBef>
                          <a:spcPts val="200"/>
                        </a:spcBef>
                        <a:spcAft>
                          <a:spcPts val="200"/>
                        </a:spcAft>
                      </a:pPr>
                      <a:r>
                        <a:rPr lang="en-GB" sz="2400">
                          <a:effectLst/>
                        </a:rPr>
                        <a:t>Achievement with Merit</a:t>
                      </a:r>
                      <a:endParaRPr lang="en-NZ" sz="2400" b="1">
                        <a:effectLst/>
                        <a:latin typeface="Arial"/>
                        <a:ea typeface="Times New Roman"/>
                      </a:endParaRPr>
                    </a:p>
                  </a:txBody>
                  <a:tcPr marL="68580" marR="68580" marT="0" marB="0"/>
                </a:tc>
                <a:tc>
                  <a:txBody>
                    <a:bodyPr/>
                    <a:lstStyle/>
                    <a:p>
                      <a:pPr algn="ctr">
                        <a:spcBef>
                          <a:spcPts val="200"/>
                        </a:spcBef>
                        <a:spcAft>
                          <a:spcPts val="200"/>
                        </a:spcAft>
                      </a:pPr>
                      <a:r>
                        <a:rPr lang="en-GB" sz="2400">
                          <a:effectLst/>
                        </a:rPr>
                        <a:t>Achievement with Excellence</a:t>
                      </a:r>
                      <a:endParaRPr lang="en-NZ" sz="2400" b="1">
                        <a:effectLst/>
                        <a:latin typeface="Arial"/>
                        <a:ea typeface="Times New Roman"/>
                      </a:endParaRPr>
                    </a:p>
                  </a:txBody>
                  <a:tcPr marL="68580" marR="68580" marT="0" marB="0"/>
                </a:tc>
              </a:tr>
              <a:tr h="304800">
                <a:tc>
                  <a:txBody>
                    <a:bodyPr/>
                    <a:lstStyle/>
                    <a:p>
                      <a:pPr>
                        <a:spcBef>
                          <a:spcPts val="200"/>
                        </a:spcBef>
                        <a:spcAft>
                          <a:spcPts val="400"/>
                        </a:spcAft>
                      </a:pPr>
                      <a:endParaRPr lang="en-GB" sz="1800" dirty="0" smtClean="0">
                        <a:effectLst/>
                      </a:endParaRPr>
                    </a:p>
                    <a:p>
                      <a:pPr>
                        <a:spcBef>
                          <a:spcPts val="200"/>
                        </a:spcBef>
                        <a:spcAft>
                          <a:spcPts val="400"/>
                        </a:spcAft>
                      </a:pPr>
                      <a:r>
                        <a:rPr lang="en-GB" sz="1800" dirty="0" smtClean="0">
                          <a:effectLst/>
                        </a:rPr>
                        <a:t>Develop </a:t>
                      </a:r>
                      <a:r>
                        <a:rPr lang="en-GB" sz="1800" dirty="0">
                          <a:effectLst/>
                        </a:rPr>
                        <a:t>and structure ideas in formal writing.</a:t>
                      </a:r>
                      <a:endParaRPr lang="en-NZ" sz="1800" dirty="0">
                        <a:effectLst/>
                        <a:latin typeface="Arial"/>
                        <a:ea typeface="Times New Roman"/>
                      </a:endParaRPr>
                    </a:p>
                  </a:txBody>
                  <a:tcPr marL="68580" marR="68580" marT="0" marB="0"/>
                </a:tc>
                <a:tc>
                  <a:txBody>
                    <a:bodyPr/>
                    <a:lstStyle/>
                    <a:p>
                      <a:pPr>
                        <a:spcBef>
                          <a:spcPts val="200"/>
                        </a:spcBef>
                        <a:spcAft>
                          <a:spcPts val="400"/>
                        </a:spcAft>
                      </a:pPr>
                      <a:endParaRPr lang="en-GB" sz="1800" dirty="0" smtClean="0">
                        <a:effectLst/>
                      </a:endParaRPr>
                    </a:p>
                    <a:p>
                      <a:pPr>
                        <a:spcBef>
                          <a:spcPts val="200"/>
                        </a:spcBef>
                        <a:spcAft>
                          <a:spcPts val="400"/>
                        </a:spcAft>
                      </a:pPr>
                      <a:r>
                        <a:rPr lang="en-GB" sz="1800" dirty="0" smtClean="0">
                          <a:effectLst/>
                        </a:rPr>
                        <a:t>Develop </a:t>
                      </a:r>
                      <a:r>
                        <a:rPr lang="en-GB" sz="1800" dirty="0">
                          <a:effectLst/>
                        </a:rPr>
                        <a:t>and structure ideas convincingly in formal writing.</a:t>
                      </a:r>
                      <a:endParaRPr lang="en-NZ" sz="1800" dirty="0">
                        <a:effectLst/>
                        <a:latin typeface="Arial"/>
                        <a:ea typeface="Times New Roman"/>
                      </a:endParaRPr>
                    </a:p>
                  </a:txBody>
                  <a:tcPr marL="68580" marR="68580" marT="0" marB="0"/>
                </a:tc>
                <a:tc>
                  <a:txBody>
                    <a:bodyPr/>
                    <a:lstStyle/>
                    <a:p>
                      <a:pPr>
                        <a:spcBef>
                          <a:spcPts val="200"/>
                        </a:spcBef>
                        <a:spcAft>
                          <a:spcPts val="400"/>
                        </a:spcAft>
                      </a:pPr>
                      <a:endParaRPr lang="en-GB" sz="1800" dirty="0" smtClean="0">
                        <a:effectLst/>
                      </a:endParaRPr>
                    </a:p>
                    <a:p>
                      <a:pPr>
                        <a:spcBef>
                          <a:spcPts val="200"/>
                        </a:spcBef>
                        <a:spcAft>
                          <a:spcPts val="400"/>
                        </a:spcAft>
                      </a:pPr>
                      <a:r>
                        <a:rPr lang="en-GB" sz="1800" dirty="0" smtClean="0">
                          <a:effectLst/>
                        </a:rPr>
                        <a:t>Develop </a:t>
                      </a:r>
                      <a:r>
                        <a:rPr lang="en-GB" sz="1800" dirty="0">
                          <a:effectLst/>
                        </a:rPr>
                        <a:t>and structure ideas effectively in formal writing.</a:t>
                      </a:r>
                      <a:endParaRPr lang="en-NZ" sz="1800" dirty="0">
                        <a:effectLst/>
                        <a:latin typeface="Arial"/>
                        <a:ea typeface="Times New Roman"/>
                      </a:endParaRPr>
                    </a:p>
                  </a:txBody>
                  <a:tcPr marL="68580" marR="68580" marT="0" marB="0"/>
                </a:tc>
              </a:tr>
              <a:tr h="457200">
                <a:tc>
                  <a:txBody>
                    <a:bodyPr/>
                    <a:lstStyle/>
                    <a:p>
                      <a:pPr>
                        <a:spcBef>
                          <a:spcPts val="200"/>
                        </a:spcBef>
                        <a:spcAft>
                          <a:spcPts val="400"/>
                        </a:spcAft>
                      </a:pPr>
                      <a:endParaRPr lang="en-GB" sz="1800" dirty="0" smtClean="0">
                        <a:effectLst/>
                      </a:endParaRPr>
                    </a:p>
                    <a:p>
                      <a:pPr>
                        <a:spcBef>
                          <a:spcPts val="200"/>
                        </a:spcBef>
                        <a:spcAft>
                          <a:spcPts val="400"/>
                        </a:spcAft>
                      </a:pPr>
                      <a:r>
                        <a:rPr lang="en-GB" sz="1800" dirty="0" smtClean="0">
                          <a:effectLst/>
                        </a:rPr>
                        <a:t>Use </a:t>
                      </a:r>
                      <a:r>
                        <a:rPr lang="en-GB" sz="1800" dirty="0">
                          <a:effectLst/>
                        </a:rPr>
                        <a:t>language features appropriate to audience and purpose in formal writing.</a:t>
                      </a:r>
                      <a:endParaRPr lang="en-NZ" sz="1800" dirty="0">
                        <a:effectLst/>
                        <a:latin typeface="Arial"/>
                        <a:ea typeface="Times New Roman"/>
                      </a:endParaRPr>
                    </a:p>
                  </a:txBody>
                  <a:tcPr marL="68580" marR="68580" marT="0" marB="0"/>
                </a:tc>
                <a:tc>
                  <a:txBody>
                    <a:bodyPr/>
                    <a:lstStyle/>
                    <a:p>
                      <a:pPr>
                        <a:spcBef>
                          <a:spcPts val="200"/>
                        </a:spcBef>
                        <a:spcAft>
                          <a:spcPts val="400"/>
                        </a:spcAft>
                      </a:pPr>
                      <a:endParaRPr lang="en-GB" sz="1800" dirty="0" smtClean="0">
                        <a:effectLst/>
                      </a:endParaRPr>
                    </a:p>
                    <a:p>
                      <a:pPr>
                        <a:spcBef>
                          <a:spcPts val="200"/>
                        </a:spcBef>
                        <a:spcAft>
                          <a:spcPts val="400"/>
                        </a:spcAft>
                      </a:pPr>
                      <a:r>
                        <a:rPr lang="en-GB" sz="1800" dirty="0" smtClean="0">
                          <a:effectLst/>
                        </a:rPr>
                        <a:t>Use </a:t>
                      </a:r>
                      <a:r>
                        <a:rPr lang="en-GB" sz="1800" dirty="0">
                          <a:effectLst/>
                        </a:rPr>
                        <a:t>language features appropriate to audience and purpose with control in formal writing.</a:t>
                      </a:r>
                      <a:endParaRPr lang="en-NZ" sz="1800" dirty="0">
                        <a:effectLst/>
                        <a:latin typeface="Arial"/>
                        <a:ea typeface="Times New Roman"/>
                      </a:endParaRPr>
                    </a:p>
                  </a:txBody>
                  <a:tcPr marL="68580" marR="68580" marT="0" marB="0"/>
                </a:tc>
                <a:tc>
                  <a:txBody>
                    <a:bodyPr/>
                    <a:lstStyle/>
                    <a:p>
                      <a:pPr>
                        <a:spcBef>
                          <a:spcPts val="200"/>
                        </a:spcBef>
                        <a:spcAft>
                          <a:spcPts val="400"/>
                        </a:spcAft>
                      </a:pPr>
                      <a:endParaRPr lang="en-GB" sz="1800" dirty="0" smtClean="0">
                        <a:effectLst/>
                      </a:endParaRPr>
                    </a:p>
                    <a:p>
                      <a:pPr>
                        <a:spcBef>
                          <a:spcPts val="200"/>
                        </a:spcBef>
                        <a:spcAft>
                          <a:spcPts val="400"/>
                        </a:spcAft>
                      </a:pPr>
                      <a:r>
                        <a:rPr lang="en-GB" sz="1800" dirty="0" smtClean="0">
                          <a:effectLst/>
                        </a:rPr>
                        <a:t>Use </a:t>
                      </a:r>
                      <a:r>
                        <a:rPr lang="en-GB" sz="1800" dirty="0">
                          <a:effectLst/>
                        </a:rPr>
                        <a:t>language features appropriate to audience and purpose with control to command attention in formal writing.</a:t>
                      </a:r>
                      <a:endParaRPr lang="en-NZ" sz="1800" dirty="0">
                        <a:effectLst/>
                        <a:latin typeface="Arial"/>
                        <a:ea typeface="Times New Roman"/>
                      </a:endParaRPr>
                    </a:p>
                  </a:txBody>
                  <a:tcPr marL="68580" marR="68580" marT="0" marB="0"/>
                </a:tc>
              </a:tr>
            </a:tbl>
          </a:graphicData>
        </a:graphic>
      </p:graphicFrame>
    </p:spTree>
    <p:extLst>
      <p:ext uri="{BB962C8B-B14F-4D97-AF65-F5344CB8AC3E}">
        <p14:creationId xmlns:p14="http://schemas.microsoft.com/office/powerpoint/2010/main" val="137223378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4400" b="1" dirty="0" smtClean="0"/>
              <a:t/>
            </a:r>
            <a:br>
              <a:rPr lang="en-NZ" sz="4400" b="1" dirty="0" smtClean="0"/>
            </a:br>
            <a:r>
              <a:rPr lang="en-NZ" sz="4400" b="1" dirty="0" smtClean="0"/>
              <a:t>Language </a:t>
            </a:r>
            <a:r>
              <a:rPr lang="en-NZ" sz="4400" b="1" dirty="0"/>
              <a:t>features:</a:t>
            </a:r>
            <a:br>
              <a:rPr lang="en-NZ" sz="4400" b="1" dirty="0"/>
            </a:br>
            <a:endParaRPr lang="en-NZ" sz="4400" b="1" dirty="0"/>
          </a:p>
        </p:txBody>
      </p:sp>
      <p:sp>
        <p:nvSpPr>
          <p:cNvPr id="3" name="Content Placeholder 2"/>
          <p:cNvSpPr>
            <a:spLocks noGrp="1"/>
          </p:cNvSpPr>
          <p:nvPr>
            <p:ph idx="1"/>
          </p:nvPr>
        </p:nvSpPr>
        <p:spPr/>
        <p:txBody>
          <a:bodyPr/>
          <a:lstStyle/>
          <a:p>
            <a:r>
              <a:rPr lang="en-NZ" sz="3600" dirty="0" smtClean="0"/>
              <a:t>Personal </a:t>
            </a:r>
            <a:r>
              <a:rPr lang="en-NZ" sz="3600" dirty="0"/>
              <a:t>Pronouns</a:t>
            </a:r>
          </a:p>
          <a:p>
            <a:r>
              <a:rPr lang="en-NZ" sz="3600" dirty="0" smtClean="0"/>
              <a:t>Statistics</a:t>
            </a:r>
            <a:endParaRPr lang="en-NZ" sz="3600" dirty="0"/>
          </a:p>
          <a:p>
            <a:r>
              <a:rPr lang="en-NZ" sz="3600" dirty="0"/>
              <a:t>Rhetorical Questions</a:t>
            </a:r>
          </a:p>
          <a:p>
            <a:r>
              <a:rPr lang="en-NZ" sz="3600" dirty="0"/>
              <a:t>Triple construction</a:t>
            </a:r>
          </a:p>
          <a:p>
            <a:r>
              <a:rPr lang="en-NZ" sz="3600" dirty="0"/>
              <a:t>Repetition </a:t>
            </a:r>
          </a:p>
          <a:p>
            <a:r>
              <a:rPr lang="en-NZ" sz="3600" dirty="0"/>
              <a:t>Incomplete sentences</a:t>
            </a:r>
          </a:p>
          <a:p>
            <a:r>
              <a:rPr lang="en-NZ" sz="3600" dirty="0"/>
              <a:t>Vary your sentence </a:t>
            </a:r>
            <a:r>
              <a:rPr lang="en-NZ" sz="3600" dirty="0" smtClean="0"/>
              <a:t>lengths</a:t>
            </a:r>
            <a:endParaRPr lang="en-NZ" sz="3600" dirty="0"/>
          </a:p>
          <a:p>
            <a:endParaRPr lang="en-NZ" dirty="0"/>
          </a:p>
        </p:txBody>
      </p:sp>
    </p:spTree>
    <p:extLst>
      <p:ext uri="{BB962C8B-B14F-4D97-AF65-F5344CB8AC3E}">
        <p14:creationId xmlns:p14="http://schemas.microsoft.com/office/powerpoint/2010/main" val="22323003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Do it now!</a:t>
            </a:r>
            <a:endParaRPr lang="en-NZ" b="1" dirty="0"/>
          </a:p>
        </p:txBody>
      </p:sp>
      <p:sp>
        <p:nvSpPr>
          <p:cNvPr id="3" name="Content Placeholder 2"/>
          <p:cNvSpPr>
            <a:spLocks noGrp="1"/>
          </p:cNvSpPr>
          <p:nvPr>
            <p:ph idx="1"/>
          </p:nvPr>
        </p:nvSpPr>
        <p:spPr/>
        <p:txBody>
          <a:bodyPr>
            <a:normAutofit lnSpcReduction="10000"/>
          </a:bodyPr>
          <a:lstStyle/>
          <a:p>
            <a:r>
              <a:rPr lang="en-NZ" dirty="0" smtClean="0"/>
              <a:t>Get out the assessment hand out from Tuesday.</a:t>
            </a:r>
          </a:p>
          <a:p>
            <a:endParaRPr lang="en-NZ" dirty="0"/>
          </a:p>
          <a:p>
            <a:r>
              <a:rPr lang="en-NZ" dirty="0" smtClean="0"/>
              <a:t>Read the merit and achieved exemplars.</a:t>
            </a:r>
          </a:p>
          <a:p>
            <a:endParaRPr lang="en-NZ" dirty="0"/>
          </a:p>
          <a:p>
            <a:pPr marL="0" indent="0">
              <a:buNone/>
            </a:pPr>
            <a:r>
              <a:rPr lang="en-NZ" dirty="0" smtClean="0"/>
              <a:t>Underline language techniques of both exemplars as you read:</a:t>
            </a:r>
          </a:p>
          <a:p>
            <a:r>
              <a:rPr lang="en-NZ" dirty="0">
                <a:solidFill>
                  <a:srgbClr val="FF0000"/>
                </a:solidFill>
              </a:rPr>
              <a:t>Personal Pronouns</a:t>
            </a:r>
          </a:p>
          <a:p>
            <a:r>
              <a:rPr lang="en-NZ" dirty="0" smtClean="0">
                <a:solidFill>
                  <a:srgbClr val="FF0000"/>
                </a:solidFill>
              </a:rPr>
              <a:t>Statistics/ Examples</a:t>
            </a:r>
            <a:endParaRPr lang="en-NZ" dirty="0">
              <a:solidFill>
                <a:srgbClr val="FF0000"/>
              </a:solidFill>
            </a:endParaRPr>
          </a:p>
          <a:p>
            <a:r>
              <a:rPr lang="en-NZ" dirty="0">
                <a:solidFill>
                  <a:srgbClr val="FF0000"/>
                </a:solidFill>
              </a:rPr>
              <a:t>Rhetorical Questions</a:t>
            </a:r>
          </a:p>
          <a:p>
            <a:r>
              <a:rPr lang="en-NZ" dirty="0">
                <a:solidFill>
                  <a:srgbClr val="FF0000"/>
                </a:solidFill>
              </a:rPr>
              <a:t>Triple construction</a:t>
            </a:r>
          </a:p>
          <a:p>
            <a:r>
              <a:rPr lang="en-NZ" dirty="0">
                <a:solidFill>
                  <a:srgbClr val="FF0000"/>
                </a:solidFill>
              </a:rPr>
              <a:t>Repetition </a:t>
            </a:r>
          </a:p>
          <a:p>
            <a:r>
              <a:rPr lang="en-NZ" dirty="0">
                <a:solidFill>
                  <a:srgbClr val="FF0000"/>
                </a:solidFill>
              </a:rPr>
              <a:t>Incomplete sentences</a:t>
            </a:r>
          </a:p>
          <a:p>
            <a:endParaRPr lang="en-NZ" dirty="0" smtClean="0"/>
          </a:p>
          <a:p>
            <a:endParaRPr lang="en-NZ" dirty="0"/>
          </a:p>
          <a:p>
            <a:endParaRPr lang="en-NZ" dirty="0"/>
          </a:p>
        </p:txBody>
      </p:sp>
    </p:spTree>
    <p:extLst>
      <p:ext uri="{BB962C8B-B14F-4D97-AF65-F5344CB8AC3E}">
        <p14:creationId xmlns:p14="http://schemas.microsoft.com/office/powerpoint/2010/main" val="229290193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Activity</a:t>
            </a:r>
            <a:endParaRPr lang="en-NZ" b="1" dirty="0"/>
          </a:p>
        </p:txBody>
      </p:sp>
      <p:sp>
        <p:nvSpPr>
          <p:cNvPr id="3" name="Content Placeholder 2"/>
          <p:cNvSpPr>
            <a:spLocks noGrp="1"/>
          </p:cNvSpPr>
          <p:nvPr>
            <p:ph idx="1"/>
          </p:nvPr>
        </p:nvSpPr>
        <p:spPr/>
        <p:txBody>
          <a:bodyPr>
            <a:noAutofit/>
          </a:bodyPr>
          <a:lstStyle/>
          <a:p>
            <a:r>
              <a:rPr lang="en-NZ" sz="2800" dirty="0" smtClean="0"/>
              <a:t>You are going to </a:t>
            </a:r>
            <a:r>
              <a:rPr lang="en-NZ" sz="2800" b="1" dirty="0" smtClean="0">
                <a:solidFill>
                  <a:srgbClr val="FF0000"/>
                </a:solidFill>
              </a:rPr>
              <a:t>rewrite the introduction </a:t>
            </a:r>
            <a:r>
              <a:rPr lang="en-NZ" sz="2800" dirty="0" smtClean="0"/>
              <a:t>of the Bullying Article (Not Achieved exemplar).</a:t>
            </a:r>
          </a:p>
          <a:p>
            <a:endParaRPr lang="en-NZ" sz="2800" dirty="0"/>
          </a:p>
          <a:p>
            <a:r>
              <a:rPr lang="en-NZ" sz="2800" dirty="0" smtClean="0"/>
              <a:t>You are going to rewrite it from </a:t>
            </a:r>
            <a:r>
              <a:rPr lang="en-NZ" sz="2800" b="1" dirty="0" smtClean="0">
                <a:solidFill>
                  <a:srgbClr val="FF0000"/>
                </a:solidFill>
              </a:rPr>
              <a:t>the negative point of view. </a:t>
            </a:r>
            <a:r>
              <a:rPr lang="en-NZ" sz="2800" dirty="0" smtClean="0"/>
              <a:t>Make sure you include a convincing 3 reasons why bullying is negative.</a:t>
            </a:r>
            <a:endParaRPr lang="en-NZ" sz="2800" dirty="0"/>
          </a:p>
          <a:p>
            <a:endParaRPr lang="en-NZ" sz="2800" dirty="0" smtClean="0"/>
          </a:p>
          <a:p>
            <a:r>
              <a:rPr lang="en-NZ" sz="2800" dirty="0" smtClean="0"/>
              <a:t>Be prepared to share your intro with the class </a:t>
            </a:r>
            <a:r>
              <a:rPr lang="en-NZ" sz="2800" dirty="0" smtClean="0">
                <a:sym typeface="Wingdings" pitchFamily="2" charset="2"/>
              </a:rPr>
              <a:t></a:t>
            </a:r>
            <a:endParaRPr lang="en-NZ" sz="2800" dirty="0"/>
          </a:p>
        </p:txBody>
      </p:sp>
    </p:spTree>
    <p:extLst>
      <p:ext uri="{BB962C8B-B14F-4D97-AF65-F5344CB8AC3E}">
        <p14:creationId xmlns:p14="http://schemas.microsoft.com/office/powerpoint/2010/main" val="95441571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smtClean="0"/>
              <a:t>Introduction- Enticing your readers to want to carry on reading</a:t>
            </a:r>
            <a:endParaRPr lang="en-NZ" b="1" dirty="0"/>
          </a:p>
        </p:txBody>
      </p:sp>
      <p:sp>
        <p:nvSpPr>
          <p:cNvPr id="3" name="Content Placeholder 2"/>
          <p:cNvSpPr>
            <a:spLocks noGrp="1"/>
          </p:cNvSpPr>
          <p:nvPr>
            <p:ph idx="1"/>
          </p:nvPr>
        </p:nvSpPr>
        <p:spPr>
          <a:xfrm>
            <a:off x="457200" y="1988840"/>
            <a:ext cx="8229600" cy="4680520"/>
          </a:xfrm>
        </p:spPr>
        <p:txBody>
          <a:bodyPr/>
          <a:lstStyle/>
          <a:p>
            <a:pPr lvl="0"/>
            <a:r>
              <a:rPr lang="en-GB" dirty="0"/>
              <a:t>A strong opening: This will command your readers’ attention from the start. Imagine your reader is asking “Why should I care</a:t>
            </a:r>
            <a:r>
              <a:rPr lang="en-GB" dirty="0" smtClean="0"/>
              <a:t>?”</a:t>
            </a:r>
          </a:p>
          <a:p>
            <a:pPr marL="0" lvl="0" indent="0">
              <a:buNone/>
            </a:pPr>
            <a:endParaRPr lang="en-NZ" dirty="0"/>
          </a:p>
          <a:p>
            <a:pPr lvl="0"/>
            <a:r>
              <a:rPr lang="en-GB" dirty="0"/>
              <a:t>A clearly stated opinion: Your case should be clearly and strongly stated so that it is easy for readers to understand your point of view</a:t>
            </a:r>
            <a:r>
              <a:rPr lang="en-GB" dirty="0" smtClean="0"/>
              <a:t>.</a:t>
            </a:r>
          </a:p>
          <a:p>
            <a:pPr lvl="0"/>
            <a:endParaRPr lang="en-GB" dirty="0"/>
          </a:p>
          <a:p>
            <a:pPr lvl="0"/>
            <a:r>
              <a:rPr lang="en-GB" dirty="0" smtClean="0"/>
              <a:t>State your 3 main points</a:t>
            </a:r>
          </a:p>
          <a:p>
            <a:pPr lvl="0"/>
            <a:endParaRPr lang="en-NZ" dirty="0"/>
          </a:p>
          <a:p>
            <a:endParaRPr lang="en-NZ" dirty="0"/>
          </a:p>
        </p:txBody>
      </p:sp>
    </p:spTree>
    <p:extLst>
      <p:ext uri="{BB962C8B-B14F-4D97-AF65-F5344CB8AC3E}">
        <p14:creationId xmlns:p14="http://schemas.microsoft.com/office/powerpoint/2010/main" val="393474083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Example</a:t>
            </a:r>
            <a:endParaRPr lang="en-NZ" b="1" dirty="0"/>
          </a:p>
        </p:txBody>
      </p:sp>
      <p:sp>
        <p:nvSpPr>
          <p:cNvPr id="3" name="Content Placeholder 2"/>
          <p:cNvSpPr>
            <a:spLocks noGrp="1"/>
          </p:cNvSpPr>
          <p:nvPr>
            <p:ph idx="1"/>
          </p:nvPr>
        </p:nvSpPr>
        <p:spPr/>
        <p:txBody>
          <a:bodyPr/>
          <a:lstStyle/>
          <a:p>
            <a:pPr marL="0" indent="0">
              <a:buNone/>
            </a:pPr>
            <a:r>
              <a:rPr lang="en-NZ" b="1" dirty="0" smtClean="0"/>
              <a:t>Bullying is an issue we all need fight together.</a:t>
            </a:r>
          </a:p>
          <a:p>
            <a:pPr marL="0" indent="0">
              <a:buNone/>
            </a:pPr>
            <a:endParaRPr lang="en-NZ" dirty="0"/>
          </a:p>
          <a:p>
            <a:pPr marL="0" indent="0">
              <a:buNone/>
            </a:pPr>
            <a:r>
              <a:rPr lang="en-NZ" dirty="0" smtClean="0"/>
              <a:t>Imagine seeing a punch being delivered to one of your fellow classmates. That person falls to the ground. They hit the ground. They die. All whilst other students are filming this fight with their cell phones. Every year more and more students are being bullied and the footage is being uploaded to YouTube. Bullying is a reality for every school in New Zealand and with the advances in social media and technology, bullying is increasing throughout our country.</a:t>
            </a:r>
            <a:endParaRPr lang="en-NZ" dirty="0"/>
          </a:p>
        </p:txBody>
      </p:sp>
    </p:spTree>
    <p:extLst>
      <p:ext uri="{BB962C8B-B14F-4D97-AF65-F5344CB8AC3E}">
        <p14:creationId xmlns:p14="http://schemas.microsoft.com/office/powerpoint/2010/main" val="166498693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Autofit/>
          </a:bodyPr>
          <a:lstStyle/>
          <a:p>
            <a:pPr eaLnBrk="1" hangingPunct="1"/>
            <a:r>
              <a:rPr lang="en-NZ" sz="3600" b="1" dirty="0" smtClean="0"/>
              <a:t>Where do we see formal writing?</a:t>
            </a:r>
            <a:endParaRPr lang="en-GB" sz="3600" b="1" dirty="0" smtClean="0"/>
          </a:p>
        </p:txBody>
      </p:sp>
      <p:sp>
        <p:nvSpPr>
          <p:cNvPr id="10243" name="Rectangle 3"/>
          <p:cNvSpPr>
            <a:spLocks noGrp="1" noChangeArrowheads="1"/>
          </p:cNvSpPr>
          <p:nvPr>
            <p:ph type="body" idx="1"/>
          </p:nvPr>
        </p:nvSpPr>
        <p:spPr/>
        <p:txBody>
          <a:bodyPr>
            <a:normAutofit/>
          </a:bodyPr>
          <a:lstStyle/>
          <a:p>
            <a:pPr eaLnBrk="1" hangingPunct="1"/>
            <a:r>
              <a:rPr lang="en-NZ" sz="4000" dirty="0" smtClean="0"/>
              <a:t>Newspapers articles</a:t>
            </a:r>
          </a:p>
          <a:p>
            <a:pPr eaLnBrk="1" hangingPunct="1"/>
            <a:r>
              <a:rPr lang="en-NZ" sz="4000" dirty="0" smtClean="0"/>
              <a:t>Film/Novel reviews</a:t>
            </a:r>
          </a:p>
          <a:p>
            <a:pPr eaLnBrk="1" hangingPunct="1"/>
            <a:r>
              <a:rPr lang="en-NZ" sz="4000" dirty="0" smtClean="0"/>
              <a:t>Literary pieces</a:t>
            </a:r>
          </a:p>
          <a:p>
            <a:pPr eaLnBrk="1" hangingPunct="1"/>
            <a:r>
              <a:rPr lang="en-NZ" sz="4000" dirty="0" smtClean="0"/>
              <a:t>Literary responses</a:t>
            </a:r>
          </a:p>
          <a:p>
            <a:pPr eaLnBrk="1" hangingPunct="1"/>
            <a:r>
              <a:rPr lang="en-NZ" sz="4000" dirty="0" smtClean="0"/>
              <a:t>Letter Writing</a:t>
            </a:r>
          </a:p>
          <a:p>
            <a:pPr eaLnBrk="1" hangingPunct="1"/>
            <a:r>
              <a:rPr lang="en-NZ" sz="4000" dirty="0" smtClean="0"/>
              <a:t>Opinion Pieces</a:t>
            </a:r>
          </a:p>
          <a:p>
            <a:pPr eaLnBrk="1" hangingPunct="1"/>
            <a:endParaRPr lang="en-NZ" sz="4000" dirty="0" smtClean="0"/>
          </a:p>
          <a:p>
            <a:pPr eaLnBrk="1" hangingPunct="1">
              <a:buFont typeface="Wingdings" pitchFamily="2" charset="2"/>
              <a:buNone/>
            </a:pPr>
            <a:endParaRPr lang="en-GB" sz="4000" dirty="0" smtClean="0"/>
          </a:p>
        </p:txBody>
      </p:sp>
      <p:pic>
        <p:nvPicPr>
          <p:cNvPr id="1027" name="Picture 3" descr="C:\Program Files\Microsoft Office\MEDIA\CAGCAT10\j0292020.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014392" y="2708920"/>
            <a:ext cx="2652284"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253270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0243">
                                            <p:txEl>
                                              <p:pRg st="0" end="0"/>
                                            </p:txEl>
                                          </p:spTgt>
                                        </p:tgtEl>
                                        <p:attrNameLst>
                                          <p:attrName>style.visibility</p:attrName>
                                        </p:attrNameLst>
                                      </p:cBhvr>
                                      <p:to>
                                        <p:strVal val="visible"/>
                                      </p:to>
                                    </p:set>
                                    <p:animEffect transition="in" filter="fade">
                                      <p:cBhvr>
                                        <p:cTn id="13" dur="1000"/>
                                        <p:tgtEl>
                                          <p:spTgt spid="10243">
                                            <p:txEl>
                                              <p:pRg st="0" end="0"/>
                                            </p:txEl>
                                          </p:spTgt>
                                        </p:tgtEl>
                                      </p:cBhvr>
                                    </p:animEffect>
                                    <p:anim calcmode="lin" valueType="num">
                                      <p:cBhvr>
                                        <p:cTn id="14" dur="10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102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10243">
                                            <p:txEl>
                                              <p:pRg st="2" end="2"/>
                                            </p:txEl>
                                          </p:spTgt>
                                        </p:tgtEl>
                                        <p:attrNameLst>
                                          <p:attrName>style.visibility</p:attrName>
                                        </p:attrNameLst>
                                      </p:cBhvr>
                                      <p:to>
                                        <p:strVal val="visible"/>
                                      </p:to>
                                    </p:set>
                                    <p:animEffect transition="in" filter="circle(in)">
                                      <p:cBhvr>
                                        <p:cTn id="24" dur="2000"/>
                                        <p:tgtEl>
                                          <p:spTgt spid="1024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0243">
                                            <p:txEl>
                                              <p:pRg st="4" end="4"/>
                                            </p:txEl>
                                          </p:spTgt>
                                        </p:tgtEl>
                                        <p:attrNameLst>
                                          <p:attrName>style.visibility</p:attrName>
                                        </p:attrNameLst>
                                      </p:cBhvr>
                                      <p:to>
                                        <p:strVal val="visible"/>
                                      </p:to>
                                    </p:set>
                                    <p:anim calcmode="lin" valueType="num">
                                      <p:cBhvr additive="base">
                                        <p:cTn id="33" dur="5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2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0243">
                                            <p:txEl>
                                              <p:pRg st="5" end="5"/>
                                            </p:txEl>
                                          </p:spTgt>
                                        </p:tgtEl>
                                        <p:attrNameLst>
                                          <p:attrName>style.visibility</p:attrName>
                                        </p:attrNameLst>
                                      </p:cBhvr>
                                      <p:to>
                                        <p:strVal val="visible"/>
                                      </p:to>
                                    </p:set>
                                    <p:anim calcmode="lin" valueType="num">
                                      <p:cBhvr additive="base">
                                        <p:cTn id="39" dur="500" fill="hold"/>
                                        <p:tgtEl>
                                          <p:spTgt spid="10243">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024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521" y="476672"/>
            <a:ext cx="8229600" cy="990600"/>
          </a:xfrm>
        </p:spPr>
        <p:txBody>
          <a:bodyPr/>
          <a:lstStyle/>
          <a:p>
            <a:r>
              <a:rPr lang="en-NZ" b="1" dirty="0" smtClean="0"/>
              <a:t>Paragraphs</a:t>
            </a:r>
            <a:endParaRPr lang="en-NZ" b="1" dirty="0"/>
          </a:p>
        </p:txBody>
      </p:sp>
      <p:sp>
        <p:nvSpPr>
          <p:cNvPr id="3" name="Content Placeholder 2"/>
          <p:cNvSpPr>
            <a:spLocks noGrp="1"/>
          </p:cNvSpPr>
          <p:nvPr>
            <p:ph idx="1"/>
          </p:nvPr>
        </p:nvSpPr>
        <p:spPr>
          <a:xfrm>
            <a:off x="1835696" y="1383931"/>
            <a:ext cx="6851104" cy="5093069"/>
          </a:xfrm>
        </p:spPr>
        <p:txBody>
          <a:bodyPr>
            <a:normAutofit fontScale="92500" lnSpcReduction="10000"/>
          </a:bodyPr>
          <a:lstStyle/>
          <a:p>
            <a:pPr marL="0" indent="0">
              <a:buNone/>
            </a:pPr>
            <a:endParaRPr lang="en-NZ" dirty="0" smtClean="0"/>
          </a:p>
          <a:p>
            <a:pPr marL="0" indent="0">
              <a:buNone/>
            </a:pPr>
            <a:r>
              <a:rPr lang="en-NZ" dirty="0" smtClean="0"/>
              <a:t>Statement- which states your main point.</a:t>
            </a:r>
          </a:p>
          <a:p>
            <a:endParaRPr lang="en-NZ" dirty="0"/>
          </a:p>
          <a:p>
            <a:pPr marL="0" indent="0">
              <a:buNone/>
            </a:pPr>
            <a:r>
              <a:rPr lang="en-NZ" dirty="0" smtClean="0"/>
              <a:t>Explanation – Explain your point of view and the reasons behind it. You need to be convincing so the more explanation the better.</a:t>
            </a:r>
          </a:p>
          <a:p>
            <a:endParaRPr lang="en-NZ" dirty="0" smtClean="0"/>
          </a:p>
          <a:p>
            <a:pPr marL="0" indent="0">
              <a:buNone/>
            </a:pPr>
            <a:r>
              <a:rPr lang="en-NZ" dirty="0" smtClean="0"/>
              <a:t>Example- Use specific statistics, examples and quotes.</a:t>
            </a:r>
          </a:p>
          <a:p>
            <a:pPr marL="0" indent="0">
              <a:buNone/>
            </a:pPr>
            <a:endParaRPr lang="en-NZ" dirty="0"/>
          </a:p>
          <a:p>
            <a:pPr marL="0" indent="0">
              <a:buNone/>
            </a:pPr>
            <a:r>
              <a:rPr lang="en-NZ" dirty="0" smtClean="0"/>
              <a:t>Opinion- </a:t>
            </a:r>
            <a:r>
              <a:rPr lang="en-NZ" dirty="0"/>
              <a:t>avoid using the words “I believe”. . Instead use phrases like:  “This highlights” or “This proves”  or “In order for society”. Or even place a suggestion or rhetorical question.</a:t>
            </a:r>
            <a:endParaRPr lang="en-GB" dirty="0"/>
          </a:p>
          <a:p>
            <a:pPr marL="0" indent="0">
              <a:buNone/>
            </a:pPr>
            <a:endParaRPr lang="en-NZ" dirty="0"/>
          </a:p>
        </p:txBody>
      </p:sp>
      <p:sp>
        <p:nvSpPr>
          <p:cNvPr id="4" name="Rectangle 3"/>
          <p:cNvSpPr/>
          <p:nvPr/>
        </p:nvSpPr>
        <p:spPr>
          <a:xfrm>
            <a:off x="395536" y="1383931"/>
            <a:ext cx="1584176" cy="5509200"/>
          </a:xfrm>
          <a:prstGeom prst="rect">
            <a:avLst/>
          </a:prstGeom>
          <a:noFill/>
        </p:spPr>
        <p:txBody>
          <a:bodyPr wrap="square" lIns="91440" tIns="45720" rIns="91440" bIns="45720">
            <a:spAutoFit/>
          </a:bodyPr>
          <a:lstStyle/>
          <a:p>
            <a:pPr algn="ctr"/>
            <a:r>
              <a:rPr lang="en-US" sz="8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a:t>
            </a:r>
          </a:p>
          <a:p>
            <a:pPr algn="ctr"/>
            <a:r>
              <a:rPr lang="en-US" sz="8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a:t>
            </a:r>
          </a:p>
          <a:p>
            <a:pPr algn="ctr"/>
            <a:r>
              <a:rPr lang="en-US" sz="8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X</a:t>
            </a:r>
          </a:p>
          <a:p>
            <a:pPr algn="ctr"/>
            <a:r>
              <a:rPr lang="en-US" sz="8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a:t>
            </a:r>
            <a:endParaRPr lang="en-US" sz="8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54411380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4400" b="1" dirty="0" smtClean="0"/>
              <a:t>Conclusion</a:t>
            </a:r>
            <a:endParaRPr lang="en-NZ" sz="4400" b="1" dirty="0"/>
          </a:p>
        </p:txBody>
      </p:sp>
      <p:sp>
        <p:nvSpPr>
          <p:cNvPr id="3" name="Content Placeholder 2"/>
          <p:cNvSpPr>
            <a:spLocks noGrp="1"/>
          </p:cNvSpPr>
          <p:nvPr>
            <p:ph idx="1"/>
          </p:nvPr>
        </p:nvSpPr>
        <p:spPr/>
        <p:txBody>
          <a:bodyPr>
            <a:noAutofit/>
          </a:bodyPr>
          <a:lstStyle/>
          <a:p>
            <a:r>
              <a:rPr lang="en-NZ" sz="3200" dirty="0" smtClean="0"/>
              <a:t>Re-state your opinion and your three points. Finish off on a strong point.</a:t>
            </a:r>
            <a:endParaRPr lang="en-NZ" sz="3200" dirty="0"/>
          </a:p>
          <a:p>
            <a:pPr marL="0" indent="0">
              <a:buNone/>
            </a:pPr>
            <a:endParaRPr lang="en-NZ" sz="1800" dirty="0" smtClean="0"/>
          </a:p>
          <a:p>
            <a:pPr marL="0" indent="0">
              <a:buNone/>
            </a:pPr>
            <a:endParaRPr lang="en-NZ" sz="1800" dirty="0"/>
          </a:p>
          <a:p>
            <a:pPr marL="0" indent="0">
              <a:buNone/>
            </a:pPr>
            <a:r>
              <a:rPr lang="en-NZ" sz="1800" dirty="0" smtClean="0"/>
              <a:t>Try using language features:</a:t>
            </a:r>
          </a:p>
          <a:p>
            <a:r>
              <a:rPr lang="en-NZ" sz="1800" dirty="0" smtClean="0"/>
              <a:t>Personal Pronouns</a:t>
            </a:r>
          </a:p>
          <a:p>
            <a:r>
              <a:rPr lang="en-NZ" sz="1800" dirty="0" err="1" smtClean="0"/>
              <a:t>Statistcs</a:t>
            </a:r>
            <a:endParaRPr lang="en-NZ" sz="1800" dirty="0" smtClean="0"/>
          </a:p>
          <a:p>
            <a:r>
              <a:rPr lang="en-NZ" sz="1800" dirty="0" smtClean="0"/>
              <a:t>Rhetorical Questions</a:t>
            </a:r>
          </a:p>
          <a:p>
            <a:r>
              <a:rPr lang="en-NZ" sz="1800" dirty="0" smtClean="0"/>
              <a:t>Triple construction</a:t>
            </a:r>
          </a:p>
          <a:p>
            <a:r>
              <a:rPr lang="en-NZ" sz="1800" dirty="0" smtClean="0"/>
              <a:t>Repetition </a:t>
            </a:r>
          </a:p>
          <a:p>
            <a:r>
              <a:rPr lang="en-NZ" sz="1800" dirty="0" smtClean="0"/>
              <a:t>Incomplete sentences</a:t>
            </a:r>
          </a:p>
          <a:p>
            <a:r>
              <a:rPr lang="en-NZ" sz="1800" dirty="0" smtClean="0"/>
              <a:t>Vary your sentence </a:t>
            </a:r>
            <a:r>
              <a:rPr lang="en-NZ" sz="1800" dirty="0" err="1" smtClean="0"/>
              <a:t>lenghts</a:t>
            </a:r>
            <a:endParaRPr lang="en-NZ" sz="1800" dirty="0"/>
          </a:p>
        </p:txBody>
      </p:sp>
    </p:spTree>
    <p:extLst>
      <p:ext uri="{BB962C8B-B14F-4D97-AF65-F5344CB8AC3E}">
        <p14:creationId xmlns:p14="http://schemas.microsoft.com/office/powerpoint/2010/main" val="136343924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Proofreading</a:t>
            </a:r>
            <a:endParaRPr lang="en-NZ" b="1" dirty="0"/>
          </a:p>
        </p:txBody>
      </p:sp>
      <p:sp>
        <p:nvSpPr>
          <p:cNvPr id="3" name="Content Placeholder 2"/>
          <p:cNvSpPr>
            <a:spLocks noGrp="1"/>
          </p:cNvSpPr>
          <p:nvPr>
            <p:ph idx="1"/>
          </p:nvPr>
        </p:nvSpPr>
        <p:spPr/>
        <p:txBody>
          <a:bodyPr>
            <a:normAutofit fontScale="77500" lnSpcReduction="20000"/>
          </a:bodyPr>
          <a:lstStyle/>
          <a:p>
            <a:pPr>
              <a:buFont typeface="Wingdings" pitchFamily="2" charset="2"/>
              <a:buChar char="ü"/>
            </a:pPr>
            <a:r>
              <a:rPr lang="en-GB" dirty="0"/>
              <a:t>strengthen your opening to command attention</a:t>
            </a:r>
            <a:endParaRPr lang="en-NZ" dirty="0"/>
          </a:p>
          <a:p>
            <a:pPr>
              <a:buFont typeface="Wingdings" pitchFamily="2" charset="2"/>
              <a:buChar char="ü"/>
            </a:pPr>
            <a:r>
              <a:rPr lang="en-GB" dirty="0"/>
              <a:t>replace informal words or phrases with words more appropriate for formal writing</a:t>
            </a:r>
            <a:endParaRPr lang="en-NZ" dirty="0"/>
          </a:p>
          <a:p>
            <a:pPr>
              <a:buFont typeface="Wingdings" pitchFamily="2" charset="2"/>
              <a:buChar char="ü"/>
            </a:pPr>
            <a:r>
              <a:rPr lang="en-GB" dirty="0"/>
              <a:t>improve the flow of your sentences</a:t>
            </a:r>
            <a:endParaRPr lang="en-NZ" dirty="0"/>
          </a:p>
          <a:p>
            <a:pPr>
              <a:buFont typeface="Wingdings" pitchFamily="2" charset="2"/>
              <a:buChar char="ü"/>
            </a:pPr>
            <a:r>
              <a:rPr lang="en-GB" dirty="0"/>
              <a:t>vary the way your sentences start</a:t>
            </a:r>
            <a:endParaRPr lang="en-NZ" dirty="0"/>
          </a:p>
          <a:p>
            <a:pPr>
              <a:buFont typeface="Wingdings" pitchFamily="2" charset="2"/>
              <a:buChar char="ü"/>
            </a:pPr>
            <a:r>
              <a:rPr lang="en-GB" dirty="0"/>
              <a:t>improve the links between ideas</a:t>
            </a:r>
            <a:endParaRPr lang="en-NZ" dirty="0"/>
          </a:p>
          <a:p>
            <a:pPr>
              <a:buFont typeface="Wingdings" pitchFamily="2" charset="2"/>
              <a:buChar char="ü"/>
            </a:pPr>
            <a:r>
              <a:rPr lang="en-GB" dirty="0" smtClean="0"/>
              <a:t>add </a:t>
            </a:r>
            <a:r>
              <a:rPr lang="en-GB" dirty="0"/>
              <a:t>more supporting evidence</a:t>
            </a:r>
            <a:endParaRPr lang="en-NZ" dirty="0"/>
          </a:p>
          <a:p>
            <a:pPr>
              <a:buFont typeface="Wingdings" pitchFamily="2" charset="2"/>
              <a:buChar char="ü"/>
            </a:pPr>
            <a:r>
              <a:rPr lang="en-GB" dirty="0"/>
              <a:t>add explanations to link your evidence to your ideas.</a:t>
            </a:r>
            <a:endParaRPr lang="en-NZ" dirty="0"/>
          </a:p>
          <a:p>
            <a:pPr>
              <a:buFont typeface="Wingdings" pitchFamily="2" charset="2"/>
              <a:buChar char="ü"/>
            </a:pPr>
            <a:r>
              <a:rPr lang="en-GB" dirty="0"/>
              <a:t>Proofing means that you should check your work carefully for errors. Here is a list of some common problems in student writing: </a:t>
            </a:r>
            <a:endParaRPr lang="en-NZ" dirty="0"/>
          </a:p>
          <a:p>
            <a:pPr>
              <a:buFont typeface="Wingdings" pitchFamily="2" charset="2"/>
              <a:buChar char="ü"/>
            </a:pPr>
            <a:r>
              <a:rPr lang="en-GB" dirty="0"/>
              <a:t>missing punctuation (for example, full stops, commas, apostrophes, speech marks)</a:t>
            </a:r>
            <a:endParaRPr lang="en-NZ" dirty="0"/>
          </a:p>
          <a:p>
            <a:pPr>
              <a:buFont typeface="Wingdings" pitchFamily="2" charset="2"/>
              <a:buChar char="ü"/>
            </a:pPr>
            <a:r>
              <a:rPr lang="en-GB" dirty="0"/>
              <a:t>missing or misused capital letters</a:t>
            </a:r>
            <a:endParaRPr lang="en-NZ" dirty="0"/>
          </a:p>
          <a:p>
            <a:pPr>
              <a:buFont typeface="Wingdings" pitchFamily="2" charset="2"/>
              <a:buChar char="ü"/>
            </a:pPr>
            <a:r>
              <a:rPr lang="en-GB" dirty="0"/>
              <a:t>incomplete or incorrect sentences</a:t>
            </a:r>
            <a:endParaRPr lang="en-NZ" dirty="0"/>
          </a:p>
          <a:p>
            <a:pPr>
              <a:buFont typeface="Wingdings" pitchFamily="2" charset="2"/>
              <a:buChar char="ü"/>
            </a:pPr>
            <a:r>
              <a:rPr lang="en-GB" dirty="0"/>
              <a:t>incorrect paragraphing</a:t>
            </a:r>
            <a:endParaRPr lang="en-NZ" dirty="0"/>
          </a:p>
          <a:p>
            <a:pPr>
              <a:buFont typeface="Wingdings" pitchFamily="2" charset="2"/>
              <a:buChar char="ü"/>
            </a:pPr>
            <a:r>
              <a:rPr lang="en-GB" dirty="0"/>
              <a:t>misspelt words</a:t>
            </a:r>
            <a:endParaRPr lang="en-NZ" dirty="0"/>
          </a:p>
          <a:p>
            <a:pPr>
              <a:buFont typeface="Wingdings" pitchFamily="2" charset="2"/>
              <a:buChar char="ü"/>
            </a:pPr>
            <a:r>
              <a:rPr lang="en-GB" dirty="0"/>
              <a:t>mixed-up tenses</a:t>
            </a:r>
            <a:endParaRPr lang="en-NZ" dirty="0"/>
          </a:p>
          <a:p>
            <a:endParaRPr lang="en-NZ" dirty="0"/>
          </a:p>
          <a:p>
            <a:pPr marL="457200" indent="-457200">
              <a:buFont typeface="+mj-lt"/>
              <a:buAutoNum type="arabicPeriod"/>
            </a:pPr>
            <a:endParaRPr lang="en-NZ" dirty="0"/>
          </a:p>
        </p:txBody>
      </p:sp>
    </p:spTree>
    <p:extLst>
      <p:ext uri="{BB962C8B-B14F-4D97-AF65-F5344CB8AC3E}">
        <p14:creationId xmlns:p14="http://schemas.microsoft.com/office/powerpoint/2010/main" val="329557491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Formal Writing Checklist</a:t>
            </a:r>
            <a:endParaRPr lang="en-NZ" b="1" dirty="0"/>
          </a:p>
        </p:txBody>
      </p:sp>
      <p:sp>
        <p:nvSpPr>
          <p:cNvPr id="3" name="Content Placeholder 2"/>
          <p:cNvSpPr>
            <a:spLocks noGrp="1"/>
          </p:cNvSpPr>
          <p:nvPr>
            <p:ph idx="1"/>
          </p:nvPr>
        </p:nvSpPr>
        <p:spPr/>
        <p:txBody>
          <a:bodyPr>
            <a:normAutofit lnSpcReduction="10000"/>
          </a:bodyPr>
          <a:lstStyle/>
          <a:p>
            <a:pPr>
              <a:buFont typeface="Wingdings" pitchFamily="2" charset="2"/>
              <a:buChar char="ü"/>
            </a:pPr>
            <a:r>
              <a:rPr lang="en-GB" sz="3200" dirty="0" smtClean="0"/>
              <a:t>Check for missing punctuation(for </a:t>
            </a:r>
            <a:r>
              <a:rPr lang="en-GB" sz="3200" dirty="0"/>
              <a:t>example, full stops, commas, apostrophes, speech marks)</a:t>
            </a:r>
            <a:endParaRPr lang="en-NZ" sz="3200" dirty="0"/>
          </a:p>
          <a:p>
            <a:pPr>
              <a:buFont typeface="Wingdings" pitchFamily="2" charset="2"/>
              <a:buChar char="ü"/>
            </a:pPr>
            <a:r>
              <a:rPr lang="en-GB" sz="3200" dirty="0" smtClean="0"/>
              <a:t>Capital letters for names, places.</a:t>
            </a:r>
            <a:endParaRPr lang="en-NZ" sz="3200" dirty="0"/>
          </a:p>
          <a:p>
            <a:pPr>
              <a:buFont typeface="Wingdings" pitchFamily="2" charset="2"/>
              <a:buChar char="ü"/>
            </a:pPr>
            <a:r>
              <a:rPr lang="en-NZ" sz="3200" dirty="0" smtClean="0"/>
              <a:t>All words need to be spelt in full </a:t>
            </a:r>
            <a:r>
              <a:rPr lang="en-NZ" sz="3200" dirty="0" err="1" smtClean="0"/>
              <a:t>e.g</a:t>
            </a:r>
            <a:r>
              <a:rPr lang="en-NZ" sz="3200" dirty="0" smtClean="0"/>
              <a:t> Television </a:t>
            </a:r>
          </a:p>
          <a:p>
            <a:pPr>
              <a:buFont typeface="Wingdings" pitchFamily="2" charset="2"/>
              <a:buChar char="ü"/>
            </a:pPr>
            <a:r>
              <a:rPr lang="en-NZ" sz="3200" b="1" i="1" dirty="0" smtClean="0"/>
              <a:t>All titles of TV shows needs to be italics.</a:t>
            </a:r>
          </a:p>
          <a:p>
            <a:pPr>
              <a:buFont typeface="Wingdings" pitchFamily="2" charset="2"/>
              <a:buChar char="ü"/>
            </a:pPr>
            <a:r>
              <a:rPr lang="en-NZ" sz="3200" b="1" i="1" dirty="0" smtClean="0"/>
              <a:t>Print your work off and read out loud to help you find the errors</a:t>
            </a:r>
          </a:p>
          <a:p>
            <a:endParaRPr lang="en-NZ" dirty="0"/>
          </a:p>
        </p:txBody>
      </p:sp>
    </p:spTree>
    <p:extLst>
      <p:ext uri="{BB962C8B-B14F-4D97-AF65-F5344CB8AC3E}">
        <p14:creationId xmlns:p14="http://schemas.microsoft.com/office/powerpoint/2010/main" val="25626869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NZ" b="1" dirty="0" smtClean="0"/>
              <a:t>Purpose of Formal Writing</a:t>
            </a:r>
            <a:endParaRPr lang="en-GB" b="1" dirty="0" smtClean="0"/>
          </a:p>
        </p:txBody>
      </p:sp>
      <p:sp>
        <p:nvSpPr>
          <p:cNvPr id="11267" name="Rectangle 3"/>
          <p:cNvSpPr>
            <a:spLocks noGrp="1" noChangeArrowheads="1"/>
          </p:cNvSpPr>
          <p:nvPr>
            <p:ph type="body" idx="1"/>
          </p:nvPr>
        </p:nvSpPr>
        <p:spPr/>
        <p:txBody>
          <a:bodyPr>
            <a:normAutofit/>
          </a:bodyPr>
          <a:lstStyle/>
          <a:p>
            <a:pPr marL="0" indent="0" algn="ctr" eaLnBrk="1" hangingPunct="1">
              <a:buNone/>
            </a:pPr>
            <a:r>
              <a:rPr lang="en-NZ" sz="3600" dirty="0" smtClean="0"/>
              <a:t>To inform, persuade and communicate with a variety of different audiences.</a:t>
            </a:r>
          </a:p>
          <a:p>
            <a:pPr marL="0" indent="0" algn="ctr" eaLnBrk="1" hangingPunct="1">
              <a:buNone/>
            </a:pPr>
            <a:endParaRPr lang="en-NZ" sz="3600" dirty="0"/>
          </a:p>
          <a:p>
            <a:pPr marL="0" indent="0" algn="ctr" eaLnBrk="1" hangingPunct="1">
              <a:buNone/>
            </a:pPr>
            <a:r>
              <a:rPr lang="en-NZ" sz="3600" dirty="0" smtClean="0"/>
              <a:t>This can be done in many different types of mediums e.g. Newspapers, Magazines, Books, Internet etc.</a:t>
            </a:r>
          </a:p>
          <a:p>
            <a:pPr algn="ctr" eaLnBrk="1" hangingPunct="1">
              <a:buFont typeface="Wingdings" pitchFamily="2" charset="2"/>
              <a:buNone/>
            </a:pPr>
            <a:endParaRPr lang="en-NZ" sz="3600" dirty="0" smtClean="0"/>
          </a:p>
          <a:p>
            <a:pPr algn="ctr" eaLnBrk="1" hangingPunct="1"/>
            <a:endParaRPr lang="en-GB" sz="3600" dirty="0" smtClean="0"/>
          </a:p>
        </p:txBody>
      </p:sp>
    </p:spTree>
    <p:extLst>
      <p:ext uri="{BB962C8B-B14F-4D97-AF65-F5344CB8AC3E}">
        <p14:creationId xmlns:p14="http://schemas.microsoft.com/office/powerpoint/2010/main" val="423342786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smtClean="0"/>
              <a:t>FORMAL WRITING GUIDELINES</a:t>
            </a:r>
            <a:endParaRPr lang="en-NZ" b="1" dirty="0"/>
          </a:p>
        </p:txBody>
      </p:sp>
      <p:sp>
        <p:nvSpPr>
          <p:cNvPr id="3" name="Content Placeholder 2"/>
          <p:cNvSpPr>
            <a:spLocks noGrp="1"/>
          </p:cNvSpPr>
          <p:nvPr>
            <p:ph idx="1"/>
          </p:nvPr>
        </p:nvSpPr>
        <p:spPr/>
        <p:txBody>
          <a:bodyPr>
            <a:normAutofit fontScale="92500" lnSpcReduction="10000"/>
          </a:bodyPr>
          <a:lstStyle/>
          <a:p>
            <a:pPr lvl="0"/>
            <a:r>
              <a:rPr lang="en-US" b="1" dirty="0"/>
              <a:t>No Abbreviations</a:t>
            </a:r>
            <a:r>
              <a:rPr lang="en-US" dirty="0"/>
              <a:t> Write out words like New Zealand, television, and Presentation. Always write out the word "and"; do not use symbols like "+" or "&amp;."</a:t>
            </a:r>
            <a:endParaRPr lang="en-NZ" dirty="0"/>
          </a:p>
          <a:p>
            <a:pPr lvl="0"/>
            <a:r>
              <a:rPr lang="en-US" b="1" dirty="0"/>
              <a:t>No Slang</a:t>
            </a:r>
            <a:r>
              <a:rPr lang="en-US" dirty="0"/>
              <a:t> Don't use slang like "guys," "I like, really, don’t think so," "cops," "flunked," "he was really cool," etc.</a:t>
            </a:r>
            <a:endParaRPr lang="en-NZ" dirty="0"/>
          </a:p>
          <a:p>
            <a:pPr lvl="0"/>
            <a:r>
              <a:rPr lang="en-US" b="1" dirty="0"/>
              <a:t>No etc.</a:t>
            </a:r>
            <a:r>
              <a:rPr lang="en-US" dirty="0"/>
              <a:t> Don't use "etc." in your formal writing. If there is more to say, you need to say it, not allude to it through the use of "etc."</a:t>
            </a:r>
            <a:endParaRPr lang="en-NZ" dirty="0"/>
          </a:p>
          <a:p>
            <a:pPr lvl="0"/>
            <a:r>
              <a:rPr lang="en-US" b="1" dirty="0"/>
              <a:t>No Contractions</a:t>
            </a:r>
            <a:r>
              <a:rPr lang="en-US" dirty="0"/>
              <a:t> Write out "he is" not "he's"; write out "who is," not "who's"; write out "do not," not "don't"; etc.</a:t>
            </a:r>
            <a:endParaRPr lang="en-NZ" dirty="0"/>
          </a:p>
          <a:p>
            <a:pPr lvl="0"/>
            <a:r>
              <a:rPr lang="en-US" b="1" dirty="0"/>
              <a:t>No Extra Words</a:t>
            </a:r>
            <a:r>
              <a:rPr lang="en-US" dirty="0"/>
              <a:t> Avoid extra words like "well," "anyway," or "you know" that have no meaning. Don't write "I think" or "in my opinion"; because this is your writing, the point of view is clearly yours.</a:t>
            </a:r>
            <a:endParaRPr lang="en-NZ" dirty="0"/>
          </a:p>
          <a:p>
            <a:endParaRPr lang="en-NZ" dirty="0"/>
          </a:p>
        </p:txBody>
      </p:sp>
    </p:spTree>
    <p:extLst>
      <p:ext uri="{BB962C8B-B14F-4D97-AF65-F5344CB8AC3E}">
        <p14:creationId xmlns:p14="http://schemas.microsoft.com/office/powerpoint/2010/main" val="141787974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smtClean="0"/>
              <a:t>FORMAL WRITING GUIDELINES</a:t>
            </a:r>
            <a:endParaRPr lang="en-NZ" b="1" dirty="0"/>
          </a:p>
        </p:txBody>
      </p:sp>
      <p:sp>
        <p:nvSpPr>
          <p:cNvPr id="3" name="Content Placeholder 2"/>
          <p:cNvSpPr>
            <a:spLocks noGrp="1"/>
          </p:cNvSpPr>
          <p:nvPr>
            <p:ph idx="1"/>
          </p:nvPr>
        </p:nvSpPr>
        <p:spPr/>
        <p:txBody>
          <a:bodyPr>
            <a:normAutofit fontScale="85000" lnSpcReduction="10000"/>
          </a:bodyPr>
          <a:lstStyle/>
          <a:p>
            <a:pPr lvl="0"/>
            <a:r>
              <a:rPr lang="en-US" b="1" dirty="0"/>
              <a:t>Avoid First or Second Person</a:t>
            </a:r>
            <a:r>
              <a:rPr lang="en-US" dirty="0"/>
              <a:t> In a formal paper, only third person is acceptable: he she, it they, and related forms (one, the reader, etc.). Don't use first (</a:t>
            </a:r>
            <a:r>
              <a:rPr lang="en-US" b="1" dirty="0"/>
              <a:t>we, I, me, my, us, our, etc</a:t>
            </a:r>
            <a:r>
              <a:rPr lang="en-US" dirty="0"/>
              <a:t>.) or second (</a:t>
            </a:r>
            <a:r>
              <a:rPr lang="en-US" b="1" dirty="0"/>
              <a:t>you, your, yours</a:t>
            </a:r>
            <a:r>
              <a:rPr lang="en-US" dirty="0"/>
              <a:t>) person unless approved by the teacher.</a:t>
            </a:r>
            <a:endParaRPr lang="en-NZ" dirty="0"/>
          </a:p>
          <a:p>
            <a:pPr lvl="0"/>
            <a:r>
              <a:rPr lang="en-US" b="1" dirty="0"/>
              <a:t>Write Out Numbers</a:t>
            </a:r>
            <a:r>
              <a:rPr lang="en-US" dirty="0"/>
              <a:t> Spell out numbers: "six" not '"6"; twenty-three" not "23." Dates and long numbers may be written numerically: 1997, 1845, 1,234,890.</a:t>
            </a:r>
            <a:endParaRPr lang="en-NZ" dirty="0"/>
          </a:p>
          <a:p>
            <a:pPr lvl="0"/>
            <a:r>
              <a:rPr lang="en-US" b="1" dirty="0"/>
              <a:t>Titles: </a:t>
            </a:r>
            <a:r>
              <a:rPr lang="en-US" dirty="0"/>
              <a:t>Underline titles of major works or place them in italics: novels, plays, movies, etc. Short works (short stories, poems, etc.) should be in quotation marks.</a:t>
            </a:r>
            <a:endParaRPr lang="en-NZ" dirty="0"/>
          </a:p>
          <a:p>
            <a:pPr lvl="0"/>
            <a:r>
              <a:rPr lang="en-US" sz="3800" b="1" dirty="0">
                <a:solidFill>
                  <a:srgbClr val="FF0000"/>
                </a:solidFill>
              </a:rPr>
              <a:t>Proofread Check your paper for typing, spelling, and grammatical errors</a:t>
            </a:r>
            <a:r>
              <a:rPr lang="en-US" u="sng" dirty="0"/>
              <a:t>.</a:t>
            </a:r>
            <a:endParaRPr lang="en-NZ" dirty="0"/>
          </a:p>
          <a:p>
            <a:pPr lvl="0"/>
            <a:r>
              <a:rPr lang="en-US" b="1" dirty="0"/>
              <a:t>Quotations </a:t>
            </a:r>
            <a:r>
              <a:rPr lang="en-US" dirty="0"/>
              <a:t>NEVER copy an author's words without using quotations and crediting the source.</a:t>
            </a:r>
            <a:endParaRPr lang="en-NZ" dirty="0"/>
          </a:p>
          <a:p>
            <a:endParaRPr lang="en-NZ" dirty="0"/>
          </a:p>
        </p:txBody>
      </p:sp>
    </p:spTree>
    <p:extLst>
      <p:ext uri="{BB962C8B-B14F-4D97-AF65-F5344CB8AC3E}">
        <p14:creationId xmlns:p14="http://schemas.microsoft.com/office/powerpoint/2010/main" val="208847306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NZ" b="1" dirty="0" smtClean="0"/>
              <a:t>Layout of a formal essay</a:t>
            </a:r>
            <a:endParaRPr lang="en-GB" b="1" dirty="0" smtClean="0"/>
          </a:p>
        </p:txBody>
      </p:sp>
      <p:sp>
        <p:nvSpPr>
          <p:cNvPr id="12291" name="Rectangle 3"/>
          <p:cNvSpPr>
            <a:spLocks noGrp="1" noChangeArrowheads="1"/>
          </p:cNvSpPr>
          <p:nvPr>
            <p:ph type="body" idx="1"/>
          </p:nvPr>
        </p:nvSpPr>
        <p:spPr/>
        <p:txBody>
          <a:bodyPr>
            <a:normAutofit/>
          </a:bodyPr>
          <a:lstStyle/>
          <a:p>
            <a:pPr eaLnBrk="1" hangingPunct="1"/>
            <a:r>
              <a:rPr lang="en-NZ" sz="3600" dirty="0" smtClean="0"/>
              <a:t>Introduction</a:t>
            </a:r>
          </a:p>
          <a:p>
            <a:pPr eaLnBrk="1" hangingPunct="1"/>
            <a:endParaRPr lang="en-NZ" sz="3600" dirty="0" smtClean="0"/>
          </a:p>
          <a:p>
            <a:pPr eaLnBrk="1" hangingPunct="1"/>
            <a:r>
              <a:rPr lang="en-NZ" sz="3600" dirty="0" smtClean="0"/>
              <a:t>Paragraph 1</a:t>
            </a:r>
          </a:p>
          <a:p>
            <a:pPr eaLnBrk="1" hangingPunct="1"/>
            <a:r>
              <a:rPr lang="en-NZ" sz="3600" dirty="0" smtClean="0"/>
              <a:t>Paragraph 2</a:t>
            </a:r>
            <a:endParaRPr lang="en-GB" sz="3600" dirty="0" smtClean="0"/>
          </a:p>
          <a:p>
            <a:pPr eaLnBrk="1" hangingPunct="1"/>
            <a:r>
              <a:rPr lang="en-NZ" sz="3600" dirty="0" smtClean="0"/>
              <a:t>Paragraph 3</a:t>
            </a:r>
          </a:p>
          <a:p>
            <a:pPr eaLnBrk="1" hangingPunct="1"/>
            <a:endParaRPr lang="en-NZ" sz="3600" dirty="0" smtClean="0"/>
          </a:p>
          <a:p>
            <a:pPr eaLnBrk="1" hangingPunct="1"/>
            <a:r>
              <a:rPr lang="en-NZ" sz="3600" dirty="0" smtClean="0"/>
              <a:t>Conclusion</a:t>
            </a:r>
            <a:endParaRPr lang="en-GB" sz="3600" dirty="0" smtClean="0"/>
          </a:p>
          <a:p>
            <a:pPr eaLnBrk="1" hangingPunct="1"/>
            <a:endParaRPr lang="en-NZ" sz="3600" dirty="0" smtClean="0"/>
          </a:p>
          <a:p>
            <a:pPr eaLnBrk="1" hangingPunct="1"/>
            <a:endParaRPr lang="en-GB" sz="3600" dirty="0" smtClean="0"/>
          </a:p>
        </p:txBody>
      </p:sp>
    </p:spTree>
    <p:extLst>
      <p:ext uri="{BB962C8B-B14F-4D97-AF65-F5344CB8AC3E}">
        <p14:creationId xmlns:p14="http://schemas.microsoft.com/office/powerpoint/2010/main" val="27534322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NZ" b="1" dirty="0" smtClean="0"/>
              <a:t>Introduction</a:t>
            </a:r>
            <a:endParaRPr lang="en-GB" b="1" dirty="0" smtClean="0"/>
          </a:p>
        </p:txBody>
      </p:sp>
      <p:sp>
        <p:nvSpPr>
          <p:cNvPr id="13315" name="Rectangle 3"/>
          <p:cNvSpPr>
            <a:spLocks noGrp="1" noChangeArrowheads="1"/>
          </p:cNvSpPr>
          <p:nvPr>
            <p:ph type="body" idx="1"/>
          </p:nvPr>
        </p:nvSpPr>
        <p:spPr/>
        <p:txBody>
          <a:bodyPr>
            <a:normAutofit lnSpcReduction="10000"/>
          </a:bodyPr>
          <a:lstStyle/>
          <a:p>
            <a:pPr eaLnBrk="1" hangingPunct="1">
              <a:lnSpc>
                <a:spcPct val="90000"/>
              </a:lnSpc>
              <a:buFont typeface="Wingdings" pitchFamily="2" charset="2"/>
              <a:buNone/>
            </a:pPr>
            <a:r>
              <a:rPr lang="en-NZ" sz="3600" dirty="0" smtClean="0"/>
              <a:t>It needs to state your argument or topic, introduce your main points</a:t>
            </a:r>
          </a:p>
          <a:p>
            <a:pPr eaLnBrk="1" hangingPunct="1">
              <a:lnSpc>
                <a:spcPct val="90000"/>
              </a:lnSpc>
              <a:buFont typeface="Wingdings" pitchFamily="2" charset="2"/>
              <a:buNone/>
            </a:pPr>
            <a:endParaRPr lang="en-NZ" sz="3600" dirty="0"/>
          </a:p>
          <a:p>
            <a:pPr eaLnBrk="1" hangingPunct="1">
              <a:lnSpc>
                <a:spcPct val="90000"/>
              </a:lnSpc>
              <a:buFont typeface="Wingdings" pitchFamily="2" charset="2"/>
              <a:buNone/>
            </a:pPr>
            <a:r>
              <a:rPr lang="en-NZ" sz="3600" dirty="0" smtClean="0"/>
              <a:t>Grab the audience’s attention (rhetorical questions, surprising statistic)</a:t>
            </a:r>
          </a:p>
          <a:p>
            <a:pPr eaLnBrk="1" hangingPunct="1">
              <a:lnSpc>
                <a:spcPct val="90000"/>
              </a:lnSpc>
              <a:buFont typeface="Wingdings" pitchFamily="2" charset="2"/>
              <a:buNone/>
            </a:pPr>
            <a:endParaRPr lang="en-NZ" sz="3600" dirty="0" smtClean="0"/>
          </a:p>
          <a:p>
            <a:pPr eaLnBrk="1" hangingPunct="1">
              <a:lnSpc>
                <a:spcPct val="90000"/>
              </a:lnSpc>
              <a:buFont typeface="Wingdings" pitchFamily="2" charset="2"/>
              <a:buNone/>
            </a:pPr>
            <a:r>
              <a:rPr lang="en-NZ" sz="3600" dirty="0" smtClean="0"/>
              <a:t>Make the reader </a:t>
            </a:r>
            <a:r>
              <a:rPr lang="en-NZ" sz="3600" b="1" i="1" u="sng" dirty="0" smtClean="0"/>
              <a:t>want</a:t>
            </a:r>
            <a:r>
              <a:rPr lang="en-NZ" sz="3600" dirty="0" smtClean="0"/>
              <a:t> to carry on reading your essay.</a:t>
            </a:r>
            <a:endParaRPr lang="en-GB" sz="3600" dirty="0" smtClean="0"/>
          </a:p>
          <a:p>
            <a:pPr eaLnBrk="1" hangingPunct="1">
              <a:lnSpc>
                <a:spcPct val="90000"/>
              </a:lnSpc>
            </a:pPr>
            <a:endParaRPr lang="en-NZ" sz="3600" dirty="0" smtClean="0"/>
          </a:p>
        </p:txBody>
      </p:sp>
    </p:spTree>
    <p:extLst>
      <p:ext uri="{BB962C8B-B14F-4D97-AF65-F5344CB8AC3E}">
        <p14:creationId xmlns:p14="http://schemas.microsoft.com/office/powerpoint/2010/main" val="335504533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JUNIOR">
      <a:majorFont>
        <a:latin typeface="Century Schoolbook"/>
        <a:ea typeface=""/>
        <a:cs typeface=""/>
      </a:majorFont>
      <a:minorFont>
        <a:latin typeface="Comic Sans MS"/>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461</TotalTime>
  <Words>2423</Words>
  <Application>Microsoft Office PowerPoint</Application>
  <PresentationFormat>On-screen Show (4:3)</PresentationFormat>
  <Paragraphs>330</Paragraphs>
  <Slides>43</Slides>
  <Notes>2</Notes>
  <HiddenSlides>1</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Clarity</vt:lpstr>
      <vt:lpstr>Reality Television Good or bad?</vt:lpstr>
      <vt:lpstr>Learning Outcomes</vt:lpstr>
      <vt:lpstr>Achievement Standard 1.5</vt:lpstr>
      <vt:lpstr>Where do we see formal writing?</vt:lpstr>
      <vt:lpstr>Purpose of Formal Writing</vt:lpstr>
      <vt:lpstr>FORMAL WRITING GUIDELINES</vt:lpstr>
      <vt:lpstr>FORMAL WRITING GUIDELINES</vt:lpstr>
      <vt:lpstr>Layout of a formal essay</vt:lpstr>
      <vt:lpstr>Introduction</vt:lpstr>
      <vt:lpstr>Body</vt:lpstr>
      <vt:lpstr>Conclusion</vt:lpstr>
      <vt:lpstr>Videos</vt:lpstr>
      <vt:lpstr>History of Reality Television</vt:lpstr>
      <vt:lpstr>Survivor</vt:lpstr>
      <vt:lpstr>The negative changes</vt:lpstr>
      <vt:lpstr>In other words – the more drama the better  People simply became overwhelmed and bored with tv, so they constantly reinvent the genre</vt:lpstr>
      <vt:lpstr>The good</vt:lpstr>
      <vt:lpstr>The good and the bad</vt:lpstr>
      <vt:lpstr>The bad</vt:lpstr>
      <vt:lpstr>The Sad</vt:lpstr>
      <vt:lpstr>The Ugly</vt:lpstr>
      <vt:lpstr>Media Effects</vt:lpstr>
      <vt:lpstr>Satisfying Our Needs</vt:lpstr>
      <vt:lpstr>How do Audiences Watch? Different ‘Readings’ of a Reality Show</vt:lpstr>
      <vt:lpstr>Targeting the Audience</vt:lpstr>
      <vt:lpstr>Group Activity- Reality Bites</vt:lpstr>
      <vt:lpstr>Positives and Negatives </vt:lpstr>
      <vt:lpstr>Editing:  How many mistakes can you find? </vt:lpstr>
      <vt:lpstr>Editing:  How many mistakes can you find? </vt:lpstr>
      <vt:lpstr>10 Types of Reality Shows</vt:lpstr>
      <vt:lpstr>10 Types of Reality Shows</vt:lpstr>
      <vt:lpstr>Could you be a reality Star?</vt:lpstr>
      <vt:lpstr>How real is it?</vt:lpstr>
      <vt:lpstr>Mark Schedule</vt:lpstr>
      <vt:lpstr> Language features: </vt:lpstr>
      <vt:lpstr>Do it now!</vt:lpstr>
      <vt:lpstr>Activity</vt:lpstr>
      <vt:lpstr>Introduction- Enticing your readers to want to carry on reading</vt:lpstr>
      <vt:lpstr>Example</vt:lpstr>
      <vt:lpstr>Paragraphs</vt:lpstr>
      <vt:lpstr>Conclusion</vt:lpstr>
      <vt:lpstr>Proofreading</vt:lpstr>
      <vt:lpstr>Formal Writing Checklist</vt:lpstr>
    </vt:vector>
  </TitlesOfParts>
  <Company>Otago Boys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Reality Television</dc:title>
  <dc:creator>Ministry of Education</dc:creator>
  <cp:lastModifiedBy>Ministry of Education</cp:lastModifiedBy>
  <cp:revision>27</cp:revision>
  <dcterms:created xsi:type="dcterms:W3CDTF">2011-03-07T01:45:49Z</dcterms:created>
  <dcterms:modified xsi:type="dcterms:W3CDTF">2011-04-07T22:27:37Z</dcterms:modified>
</cp:coreProperties>
</file>